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6" r:id="rId2"/>
    <p:sldId id="279" r:id="rId3"/>
    <p:sldId id="296" r:id="rId4"/>
    <p:sldId id="329" r:id="rId5"/>
    <p:sldId id="414" r:id="rId6"/>
    <p:sldId id="394" r:id="rId7"/>
    <p:sldId id="395" r:id="rId8"/>
    <p:sldId id="370" r:id="rId9"/>
    <p:sldId id="371" r:id="rId10"/>
    <p:sldId id="372" r:id="rId11"/>
    <p:sldId id="374" r:id="rId12"/>
    <p:sldId id="377" r:id="rId13"/>
    <p:sldId id="391" r:id="rId14"/>
    <p:sldId id="390" r:id="rId15"/>
    <p:sldId id="335" r:id="rId16"/>
    <p:sldId id="392" r:id="rId17"/>
    <p:sldId id="393" r:id="rId18"/>
    <p:sldId id="275" r:id="rId19"/>
    <p:sldId id="396" r:id="rId20"/>
    <p:sldId id="304" r:id="rId21"/>
    <p:sldId id="397" r:id="rId22"/>
    <p:sldId id="401" r:id="rId23"/>
    <p:sldId id="402" r:id="rId24"/>
    <p:sldId id="308" r:id="rId25"/>
    <p:sldId id="403" r:id="rId26"/>
    <p:sldId id="410" r:id="rId27"/>
    <p:sldId id="310" r:id="rId28"/>
    <p:sldId id="313" r:id="rId29"/>
    <p:sldId id="315" r:id="rId30"/>
    <p:sldId id="318" r:id="rId31"/>
    <p:sldId id="320" r:id="rId32"/>
    <p:sldId id="404" r:id="rId33"/>
    <p:sldId id="405" r:id="rId34"/>
    <p:sldId id="411" r:id="rId35"/>
    <p:sldId id="406" r:id="rId36"/>
    <p:sldId id="415" r:id="rId37"/>
    <p:sldId id="322" r:id="rId38"/>
    <p:sldId id="337" r:id="rId39"/>
    <p:sldId id="339" r:id="rId40"/>
    <p:sldId id="351" r:id="rId41"/>
    <p:sldId id="365" r:id="rId42"/>
    <p:sldId id="354" r:id="rId43"/>
    <p:sldId id="362" r:id="rId44"/>
    <p:sldId id="356" r:id="rId45"/>
    <p:sldId id="407" r:id="rId46"/>
    <p:sldId id="40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EAAED-7925-4E28-8E0D-2B2505225A07}" type="datetimeFigureOut">
              <a:rPr lang="en-US" smtClean="0"/>
              <a:pPr/>
              <a:t>7/22/2020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B5F11-D416-418D-867E-25254E7F8ED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3CCD2-7FB0-4697-BA49-B1141ABD491A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DB1D-BC58-49EC-87C7-EA95A119472E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91EB-084C-4432-95C1-7F8400786919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A0B5B-6CD1-4065-A8A6-CD7D48335786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003D-4E5D-4105-A293-EC9F3A0F7AFF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A909-C782-47D9-92C3-34C328A22AC6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0205-3739-4BF4-8A36-C9AABA133634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933-893B-4B76-8151-5F700DD831D8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15B33-D170-4604-9350-05AC3F06AD2B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5ACD-CA3F-4EAB-88FF-213293873834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1304E-9541-4AFE-85AA-8EF0905FA888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5D693-2C88-46D8-AB2A-82120481E85D}" type="datetime1">
              <a:rPr lang="en-US" smtClean="0"/>
              <a:pPr/>
              <a:t>7/22/2020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C61D-8AAB-42C5-8D5F-EA625504185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audio" Target="../media/audio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428604"/>
            <a:ext cx="8286808" cy="3286148"/>
          </a:xfrm>
        </p:spPr>
        <p:txBody>
          <a:bodyPr>
            <a:no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HIGH ENERGY COMPOUNDS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[High energy phosphate compounds]</a:t>
            </a:r>
          </a:p>
          <a:p>
            <a:pPr algn="just">
              <a:spcBef>
                <a:spcPts val="12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Are substances which possess sufficient free energy to liberate at least 7.0 cal/mole at pH 7.0.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[When hydrolyzed liberate more energy than that of ATP]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200"/>
              </a:spcBef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400" b="1" u="sng" dirty="0"/>
              <a:t>CLASSIFICATION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800"/>
              </a:spcBef>
            </a:pP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7158" y="3754788"/>
          <a:ext cx="4214842" cy="2460294"/>
        </p:xfrm>
        <a:graphic>
          <a:graphicData uri="http://schemas.openxmlformats.org/drawingml/2006/table">
            <a:tbl>
              <a:tblPr/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1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Example</a:t>
                      </a: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Pyrophosphate</a:t>
                      </a: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ATP</a:t>
                      </a: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Acyl</a:t>
                      </a:r>
                      <a:r>
                        <a:rPr lang="en-US" sz="20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phosphates</a:t>
                      </a: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1, 3-BPG</a:t>
                      </a: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Enol phosphates</a:t>
                      </a:r>
                      <a:endParaRPr lang="en-IN" sz="20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PEP</a:t>
                      </a: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Thioesters</a:t>
                      </a:r>
                      <a:endParaRPr lang="en-IN" sz="20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Acetyl CoA</a:t>
                      </a: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0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Phosphoguanidine</a:t>
                      </a: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Creatine</a:t>
                      </a:r>
                      <a:r>
                        <a:rPr lang="en-US" sz="20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-P</a:t>
                      </a:r>
                      <a:endParaRPr lang="en-IN" sz="20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434025" y="3013761"/>
          <a:ext cx="3138503" cy="3415635"/>
        </p:xfrm>
        <a:graphic>
          <a:graphicData uri="http://schemas.openxmlformats.org/drawingml/2006/table">
            <a:tbl>
              <a:tblPr/>
              <a:tblGrid>
                <a:gridCol w="1709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2000" b="1" i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Kcal/mole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PEP</a:t>
                      </a:r>
                      <a:endParaRPr lang="en-IN" sz="2000" b="1" i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14.8</a:t>
                      </a:r>
                      <a:endParaRPr lang="en-IN" sz="2000" b="1" i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US" sz="2000" b="1" i="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Cabamoyl</a:t>
                      </a:r>
                      <a:r>
                        <a:rPr lang="en-US" sz="2000" b="1" i="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P</a:t>
                      </a:r>
                      <a:endParaRPr lang="en-IN" sz="2000" b="1" i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12.3</a:t>
                      </a:r>
                      <a:endParaRPr lang="en-IN" sz="2000" b="1" i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cAMP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12.0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1, 3 BPG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11.8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Creat – P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10.3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SAM</a:t>
                      </a:r>
                      <a:endParaRPr lang="en-IN" sz="2000" b="1" i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10.0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Acetyl Co A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7.7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ATP              </a:t>
                      </a:r>
                      <a:endParaRPr lang="en-IN" sz="2000" b="1" i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7.3</a:t>
                      </a:r>
                      <a:endParaRPr lang="en-IN" sz="2000" b="1" i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85728"/>
            <a:ext cx="8358246" cy="607223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Conformational coupling</a:t>
            </a:r>
            <a:r>
              <a:rPr lang="en-IN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[Paul Boyer in 1964]</a:t>
            </a:r>
          </a:p>
          <a:p>
            <a:pPr algn="just"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Inner mitochondrial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memb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 Components exist in 2 conformational state.</a:t>
            </a:r>
          </a:p>
          <a:p>
            <a:pPr algn="just"/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IN" sz="2400" dirty="0">
                <a:latin typeface="Arial" pitchFamily="34" charset="0"/>
                <a:cs typeface="Arial" pitchFamily="34" charset="0"/>
              </a:rPr>
              <a:t>There is some evidence demonstrating conformational changes in mitochondrial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memb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 proteins.</a:t>
            </a:r>
          </a:p>
          <a:p>
            <a:pPr algn="just"/>
            <a:r>
              <a:rPr lang="en-IN" sz="2400" dirty="0">
                <a:latin typeface="Arial" pitchFamily="34" charset="0"/>
                <a:cs typeface="Arial" pitchFamily="34" charset="0"/>
              </a:rPr>
              <a:t>But no conclusive proof that such changes leads to ATP 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10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71604" y="1571612"/>
          <a:ext cx="628654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When electrons are transferred in ETC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dirty="0" err="1">
                          <a:latin typeface="Arial" pitchFamily="34" charset="0"/>
                          <a:cs typeface="Arial" pitchFamily="34" charset="0"/>
                        </a:rPr>
                        <a:t>Confirmational</a:t>
                      </a:r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 changes in components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High energy confirmation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Back to low energy confirmation  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Energy released is utilised for ATP synthesis.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357166"/>
            <a:ext cx="8572560" cy="785818"/>
          </a:xfrm>
        </p:spPr>
        <p:txBody>
          <a:bodyPr>
            <a:noAutofit/>
          </a:bodyPr>
          <a:lstStyle/>
          <a:p>
            <a:pPr algn="ctr">
              <a:spcBef>
                <a:spcPts val="1200"/>
              </a:spcBef>
              <a:buNone/>
            </a:pPr>
            <a:r>
              <a:rPr lang="en-IN" sz="2400" b="1" u="sng" dirty="0" err="1">
                <a:latin typeface="Arial" pitchFamily="34" charset="0"/>
                <a:cs typeface="Arial" pitchFamily="34" charset="0"/>
              </a:rPr>
              <a:t>Chemiosmotic</a:t>
            </a:r>
            <a:r>
              <a:rPr lang="en-IN" sz="2400" b="1" u="sng" dirty="0">
                <a:latin typeface="Arial" pitchFamily="34" charset="0"/>
                <a:cs typeface="Arial" pitchFamily="34" charset="0"/>
              </a:rPr>
              <a:t>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11</a:t>
            </a:fld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5752" y="913454"/>
          <a:ext cx="8572528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When electrons are transferred in ETC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protons (H</a:t>
                      </a:r>
                      <a:r>
                        <a:rPr lang="en-IN" sz="2000" b="1" baseline="30000" dirty="0">
                          <a:latin typeface="Arial" pitchFamily="34" charset="0"/>
                          <a:cs typeface="Arial" pitchFamily="34" charset="0"/>
                        </a:rPr>
                        <a:t>+</a:t>
                      </a: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) are pumped from matrix to outside of inner mitochondrial </a:t>
                      </a:r>
                      <a:r>
                        <a:rPr lang="en-IN" sz="2000" b="1" dirty="0" err="1">
                          <a:latin typeface="Arial" pitchFamily="34" charset="0"/>
                          <a:cs typeface="Arial" pitchFamily="34" charset="0"/>
                        </a:rPr>
                        <a:t>memb</a:t>
                      </a: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Proton gradient generated across inner mitochondrial </a:t>
                      </a:r>
                      <a:r>
                        <a:rPr lang="en-IN" sz="2000" b="1" dirty="0" err="1">
                          <a:latin typeface="Arial" pitchFamily="34" charset="0"/>
                          <a:cs typeface="Arial" pitchFamily="34" charset="0"/>
                        </a:rPr>
                        <a:t>memb</a:t>
                      </a: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Potential diff. across inner mitochondrial membrane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Electrochemical gradient (low pH &amp; more +ve outside &amp; high pH &amp; more</a:t>
                      </a:r>
                      <a:r>
                        <a:rPr lang="en-IN" sz="2000" b="1" baseline="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N" sz="2000" b="1" dirty="0">
                          <a:latin typeface="Arial" pitchFamily="34" charset="0"/>
                          <a:cs typeface="Arial" pitchFamily="34" charset="0"/>
                        </a:rPr>
                        <a:t>-ve inside) drives mechanism resp. for ATP synthesis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85720" y="4572008"/>
            <a:ext cx="8215370" cy="171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</a:t>
            </a:r>
            <a:r>
              <a:rPr kumimoji="0" lang="en-US" sz="2400" b="1" i="0" u="sng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subunit of</a:t>
            </a:r>
            <a:r>
              <a:rPr lang="en-IN" sz="2400" b="1" u="sng" dirty="0">
                <a:latin typeface="Arial" pitchFamily="34" charset="0"/>
                <a:cs typeface="Arial" pitchFamily="34" charset="0"/>
              </a:rPr>
              <a:t> ATP Synthase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pumps p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rotons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back into mitochondrial matrix with release of free energy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</a:t>
            </a:r>
            <a:r>
              <a:rPr kumimoji="0" lang="en-US" sz="2400" b="1" i="0" u="sng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subunit of ATP Synthase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utilize free energy for ATP synthesis.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3177" t="3906" r="13799" b="6250"/>
          <a:stretch>
            <a:fillRect/>
          </a:stretch>
        </p:blipFill>
        <p:spPr bwMode="auto">
          <a:xfrm>
            <a:off x="1357290" y="283594"/>
            <a:ext cx="5786478" cy="400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12079" t="33203" r="49487" b="31640"/>
          <a:stretch>
            <a:fillRect/>
          </a:stretch>
        </p:blipFill>
        <p:spPr bwMode="auto">
          <a:xfrm>
            <a:off x="5289551" y="4357694"/>
            <a:ext cx="371160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 l="12079" t="21484" r="45095" b="38477"/>
          <a:stretch>
            <a:fillRect/>
          </a:stretch>
        </p:blipFill>
        <p:spPr bwMode="auto">
          <a:xfrm>
            <a:off x="112227" y="4429131"/>
            <a:ext cx="4816963" cy="228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3143248"/>
            <a:ext cx="8858312" cy="92869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N" b="1" u="sng" dirty="0">
                <a:latin typeface="Arial" pitchFamily="34" charset="0"/>
                <a:cs typeface="Arial" pitchFamily="34" charset="0"/>
              </a:rPr>
              <a:t>OXIDATIVE PHOSPHORYLATION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2079" t="14648" r="53331" b="15039"/>
          <a:stretch>
            <a:fillRect/>
          </a:stretch>
        </p:blipFill>
        <p:spPr bwMode="auto">
          <a:xfrm>
            <a:off x="0" y="71438"/>
            <a:ext cx="9144000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8215370" cy="4929222"/>
          </a:xfrm>
        </p:spPr>
        <p:txBody>
          <a:bodyPr>
            <a:noAutofit/>
          </a:bodyPr>
          <a:lstStyle/>
          <a:p>
            <a:pPr algn="ctr">
              <a:spcBef>
                <a:spcPts val="24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Oxidative phosphorylation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:</a:t>
            </a:r>
          </a:p>
          <a:p>
            <a:pPr lvl="1" algn="just">
              <a:spcBef>
                <a:spcPts val="24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Oxidation: Transfer of electrons from substrate to O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2</a:t>
            </a:r>
          </a:p>
          <a:p>
            <a:pPr lvl="1" algn="ctr">
              <a:spcBef>
                <a:spcPts val="0"/>
              </a:spcBef>
              <a:buNone/>
            </a:pPr>
            <a:r>
              <a:rPr lang="en-IN" sz="2400" baseline="-25000" dirty="0">
                <a:latin typeface="Arial" pitchFamily="34" charset="0"/>
                <a:cs typeface="Arial" pitchFamily="34" charset="0"/>
              </a:rPr>
              <a:t>					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              [oxidation of substrate]</a:t>
            </a:r>
          </a:p>
          <a:p>
            <a:pPr lvl="1" algn="just">
              <a:spcBef>
                <a:spcPts val="24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Phosphorylation: ADP + Pi → ATP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lvl="1" algn="just">
              <a:spcBef>
                <a:spcPts val="24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2 processes coupled to each other. </a:t>
            </a:r>
          </a:p>
          <a:p>
            <a:pPr algn="just">
              <a:spcBef>
                <a:spcPts val="24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Synthesis of ATP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as a result  of electron transfer 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in ETC is k/a oxidative phosphorylation.</a:t>
            </a:r>
          </a:p>
          <a:p>
            <a:pPr algn="just">
              <a:spcBef>
                <a:spcPts val="24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Site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Mitochondria</a:t>
            </a: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357166"/>
            <a:ext cx="8358214" cy="1357322"/>
          </a:xfrm>
        </p:spPr>
        <p:txBody>
          <a:bodyPr>
            <a:no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Oxidative phosphorylation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Major source of ATP in aerobic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16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00100" y="1643050"/>
          <a:ext cx="6929486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Metabolic pathway [eg: TCA cycle]</a:t>
                      </a:r>
                    </a:p>
                    <a:p>
                      <a:pPr algn="ctr"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algn="ctr"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Yield electrons with high transfer potential</a:t>
                      </a:r>
                    </a:p>
                    <a:p>
                      <a:pPr algn="ctr"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algn="ctr"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Electron-motive force → proton-motive force </a:t>
                      </a:r>
                    </a:p>
                    <a:p>
                      <a:pPr algn="ctr"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algn="ctr"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Proton-motive force → </a:t>
                      </a:r>
                      <a:r>
                        <a:rPr lang="en-IN" sz="2000" dirty="0" err="1">
                          <a:latin typeface="Arial" pitchFamily="34" charset="0"/>
                          <a:cs typeface="Arial" pitchFamily="34" charset="0"/>
                        </a:rPr>
                        <a:t>Phosphoryl</a:t>
                      </a: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 transfer potential.</a:t>
                      </a:r>
                    </a:p>
                    <a:p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357166"/>
            <a:ext cx="8358214" cy="6215106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Oxidative phosphorylation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Flow of electrons in ETC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↓</a:t>
            </a:r>
          </a:p>
          <a:p>
            <a:pPr algn="ctr">
              <a:spcBef>
                <a:spcPts val="0"/>
              </a:spcBef>
              <a:buNone/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electron-motive force generated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↓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Protons pumped out of mitochondrial matrix.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↓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Proton motive force is generated [pH gradient]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↓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Transmembrane electric potential.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↓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ATP synthesis occurs when protons flow back to mitochondrial matrix through an enzyme complex.</a:t>
            </a: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17</a:t>
            </a:fld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3256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u="sng" dirty="0">
                <a:latin typeface="Arial" pitchFamily="34" charset="0"/>
                <a:cs typeface="Arial" pitchFamily="34" charset="0"/>
              </a:rPr>
              <a:t>Mitochondrial ELECTRON TRANSPORT CHAIN (ETC)</a:t>
            </a:r>
            <a:br>
              <a:rPr lang="en-US" sz="2400" b="1" u="sng" dirty="0">
                <a:latin typeface="Arial" pitchFamily="34" charset="0"/>
                <a:cs typeface="Arial" pitchFamily="34" charset="0"/>
              </a:rPr>
            </a:br>
            <a:r>
              <a:rPr lang="en-US" sz="2400" b="1" u="sng" dirty="0">
                <a:latin typeface="Arial" pitchFamily="34" charset="0"/>
                <a:cs typeface="Arial" pitchFamily="34" charset="0"/>
              </a:rPr>
              <a:t>Respiratory Chain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18</a:t>
            </a:fld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285728"/>
            <a:ext cx="8643998" cy="1928826"/>
          </a:xfrm>
        </p:spPr>
        <p:txBody>
          <a:bodyPr>
            <a:normAutofit/>
          </a:bodyPr>
          <a:lstStyle/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Reduction of molecular O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by NADH &amp; FADH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occurs in a no. of electron transfer rxns, taking place in a set of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memb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 proteins known as </a:t>
            </a:r>
            <a:r>
              <a:rPr lang="en-IN" sz="2400" b="1" dirty="0">
                <a:latin typeface="Arial" pitchFamily="34" charset="0"/>
                <a:cs typeface="Arial" pitchFamily="34" charset="0"/>
              </a:rPr>
              <a:t>electron-transport chain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ETC: final common pathway in aerobic 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2"/>
          <a:srcRect l="31871" t="36631" r="16976" b="19251"/>
          <a:stretch>
            <a:fillRect/>
          </a:stretch>
        </p:blipFill>
        <p:spPr bwMode="auto">
          <a:xfrm>
            <a:off x="1214414" y="2214554"/>
            <a:ext cx="7000924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85728"/>
            <a:ext cx="8429684" cy="3571900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Redox couple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pair consisting of oxidant &amp;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reductant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forms of an oxidizing or reducing agent.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[Eg: NAD</a:t>
            </a:r>
            <a:r>
              <a:rPr lang="en-US" sz="2400" baseline="30000" dirty="0">
                <a:latin typeface="Arial" pitchFamily="34" charset="0"/>
                <a:cs typeface="Arial" pitchFamily="34" charset="0"/>
              </a:rPr>
              <a:t>+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/NADH, FMN/FMNH</a:t>
            </a:r>
            <a:r>
              <a:rPr lang="en-US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]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REDOX POTENTIAL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Is a quantitative measure of tendency of a redox pair to lose/ gain electrons under standard condition.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Intimately related to its free energy change.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		∆F = - n. f. ∆E</a:t>
            </a:r>
            <a:r>
              <a:rPr lang="en-US" sz="2400" baseline="30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sz="2400" baseline="-25000" dirty="0">
                <a:latin typeface="Arial" pitchFamily="34" charset="0"/>
                <a:cs typeface="Arial" pitchFamily="34" charset="0"/>
              </a:rPr>
              <a:t>0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  <a:buNone/>
            </a:pPr>
            <a:endParaRPr lang="en-IN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</a:t>
            </a:fld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57818" y="3286124"/>
          <a:ext cx="328614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</a:t>
                      </a:r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Standard free energy</a:t>
                      </a:r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</a:t>
                      </a:r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Faraday’s constant</a:t>
                      </a:r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</a:t>
                      </a:r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no. of electrons</a:t>
                      </a:r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∆E</a:t>
                      </a:r>
                      <a:r>
                        <a:rPr lang="en-US" sz="2000" b="0" baseline="30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</a:t>
                      </a:r>
                      <a:r>
                        <a:rPr lang="en-US" sz="2000" b="0" baseline="-25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0</a:t>
                      </a:r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Diff. </a:t>
                      </a:r>
                      <a:r>
                        <a:rPr lang="en-US" sz="2000" b="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bet</a:t>
                      </a:r>
                      <a:r>
                        <a:rPr lang="en-US" sz="2000" b="0" baseline="30000" dirty="0" err="1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</a:t>
                      </a:r>
                      <a:r>
                        <a:rPr lang="en-US" sz="20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redox potentials of couple</a:t>
                      </a:r>
                      <a:endParaRPr lang="en-IN" sz="20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14282" y="4214818"/>
            <a:ext cx="5072098" cy="928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–ve redox pot.: low affinity for e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+ve redox pot.: high affinity for e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85786" y="5240676"/>
          <a:ext cx="407196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NaOH</a:t>
                      </a:r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Strong red. agent</a:t>
                      </a:r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-0.32V</a:t>
                      </a:r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O</a:t>
                      </a:r>
                      <a:r>
                        <a:rPr lang="en-US" sz="2000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Strong oxidant</a:t>
                      </a:r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+0.82V</a:t>
                      </a:r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142984"/>
            <a:ext cx="8286808" cy="4929222"/>
          </a:xfrm>
        </p:spPr>
        <p:txBody>
          <a:bodyPr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ETC: series of highly organised oxidation- reduction enzymes.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ETC consist of various components (proteins &amp; non-protein)</a:t>
            </a:r>
          </a:p>
          <a:p>
            <a:pPr lvl="1"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inner mitochondrial membrane</a:t>
            </a:r>
          </a:p>
          <a:p>
            <a:pPr lvl="1"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transports electron.</a:t>
            </a:r>
          </a:p>
          <a:p>
            <a:pPr lvl="1"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arranged in order of ↑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ing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redox 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20</a:t>
            </a:fld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40"/>
            <a:ext cx="8229600" cy="471478"/>
          </a:xfrm>
        </p:spPr>
        <p:txBody>
          <a:bodyPr/>
          <a:lstStyle/>
          <a:p>
            <a:pPr algn="ctr"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Components of ETC</a:t>
            </a:r>
            <a:endParaRPr lang="en-IN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5486" t="49198" r="18913" b="21404"/>
          <a:stretch>
            <a:fillRect/>
          </a:stretch>
        </p:blipFill>
        <p:spPr bwMode="auto">
          <a:xfrm>
            <a:off x="571472" y="2357430"/>
            <a:ext cx="828680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56725" y="5286388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dirty="0">
                <a:latin typeface="Arial" pitchFamily="34" charset="0"/>
                <a:cs typeface="Arial" pitchFamily="34" charset="0"/>
              </a:rPr>
              <a:t>Electron flow in ETC</a:t>
            </a:r>
            <a:endParaRPr lang="en-IN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72084" y="785794"/>
            <a:ext cx="4157634" cy="242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Nicotinamide nucleotides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Flavoproteins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Fe-S proteins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CoQ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Cytochromes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357166"/>
            <a:ext cx="8429684" cy="2928958"/>
          </a:xfrm>
        </p:spPr>
        <p:txBody>
          <a:bodyPr>
            <a:normAutofit/>
          </a:bodyPr>
          <a:lstStyle/>
          <a:p>
            <a:pPr lvl="1" algn="ctr">
              <a:spcBef>
                <a:spcPts val="12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Ubiquinone or Coenzyme Q (CoQ)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Ubiquitous  in nature &amp;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Quinone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derivative</a:t>
            </a:r>
          </a:p>
          <a:p>
            <a:pPr algn="just"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Only non-protein component of ETC.</a:t>
            </a:r>
          </a:p>
          <a:p>
            <a:pPr algn="just"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It is a mobile,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lipophilic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electron carrier of ETC.</a:t>
            </a:r>
          </a:p>
          <a:p>
            <a:pPr algn="just"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Collects electrons from FMNH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produced in ETC, NADH &amp; FADH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produced outside ETC &amp; transfers to cytochromes.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6256" t="27273" r="21067" b="50023"/>
          <a:stretch>
            <a:fillRect/>
          </a:stretch>
        </p:blipFill>
        <p:spPr bwMode="auto">
          <a:xfrm>
            <a:off x="357158" y="3571876"/>
            <a:ext cx="5572132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2"/>
          <a:srcRect l="64707" t="54910" r="21067" b="22274"/>
          <a:stretch>
            <a:fillRect/>
          </a:stretch>
        </p:blipFill>
        <p:spPr bwMode="auto">
          <a:xfrm>
            <a:off x="6572232" y="3500438"/>
            <a:ext cx="1857388" cy="19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2"/>
          <a:srcRect l="55333" t="31478" r="35366" b="62636"/>
          <a:stretch>
            <a:fillRect/>
          </a:stretch>
        </p:blipFill>
        <p:spPr bwMode="auto">
          <a:xfrm>
            <a:off x="5643570" y="3929066"/>
            <a:ext cx="121444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85728"/>
            <a:ext cx="8358246" cy="6072230"/>
          </a:xfrm>
        </p:spPr>
        <p:txBody>
          <a:bodyPr>
            <a:no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Cytochromes 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Heme proteins.</a:t>
            </a:r>
          </a:p>
          <a:p>
            <a:pPr lvl="1"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Heme group differ from that of Hb (Fe</a:t>
            </a:r>
            <a:r>
              <a:rPr lang="en-IN" sz="2400" baseline="30000" dirty="0">
                <a:latin typeface="Arial" pitchFamily="34" charset="0"/>
                <a:cs typeface="Arial" pitchFamily="34" charset="0"/>
              </a:rPr>
              <a:t>2+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) &amp; Mb (Fe</a:t>
            </a:r>
            <a:r>
              <a:rPr lang="en-IN" sz="2400" baseline="30000" dirty="0">
                <a:latin typeface="Arial" pitchFamily="34" charset="0"/>
                <a:cs typeface="Arial" pitchFamily="34" charset="0"/>
              </a:rPr>
              <a:t>2+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).</a:t>
            </a:r>
          </a:p>
          <a:p>
            <a:pPr lvl="1"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Iron oscillates between Fe</a:t>
            </a:r>
            <a:r>
              <a:rPr lang="en-IN" sz="2400" baseline="30000" dirty="0">
                <a:latin typeface="Arial" pitchFamily="34" charset="0"/>
                <a:cs typeface="Arial" pitchFamily="34" charset="0"/>
              </a:rPr>
              <a:t>2+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&amp; Fe</a:t>
            </a:r>
            <a:r>
              <a:rPr lang="en-IN" sz="2400" baseline="30000" dirty="0">
                <a:latin typeface="Arial" pitchFamily="34" charset="0"/>
                <a:cs typeface="Arial" pitchFamily="34" charset="0"/>
              </a:rPr>
              <a:t>3+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states, &amp; participates in oxidation-reduction rxns. 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Involved in e</a:t>
            </a:r>
            <a:r>
              <a:rPr lang="en-IN" sz="2400" baseline="30000" dirty="0">
                <a:latin typeface="Arial" pitchFamily="34" charset="0"/>
                <a:cs typeface="Arial" pitchFamily="34" charset="0"/>
              </a:rPr>
              <a:t>-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transfer from ubiquinone to Cyt. oxidase.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Depending upon type of Respective absorption spectrum, cytochromes are of diff. types.</a:t>
            </a:r>
          </a:p>
          <a:p>
            <a:pPr lvl="3"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Cyt. a, b, c, c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, b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, b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, a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3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Electrons are transported from CoQ to cytochromes b, c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, c, a, a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3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2117747"/>
            <a:ext cx="8501122" cy="1882757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ETC consists of 5 complexes. </a:t>
            </a:r>
          </a:p>
          <a:p>
            <a:pPr lvl="1">
              <a:spcBef>
                <a:spcPts val="18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Complexes I - IV:	Carriers of Electrons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18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Complex V:  	ATP Synthesis</a:t>
            </a:r>
          </a:p>
          <a:p>
            <a:pPr>
              <a:spcBef>
                <a:spcPts val="1800"/>
              </a:spcBef>
            </a:pP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24</a:t>
            </a:fld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ARUSH\Pictures\complexes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715436" cy="639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25</a:t>
            </a:fld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F1CF-7B33-4338-9C05-825009A9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F56CE-B515-43DC-A8AE-ACFE152F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1AB04-2033-4E7A-8A0F-40880217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59B026-FA78-4B45-B01A-C1BDA01B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4"/>
          <a:stretch>
            <a:fillRect/>
          </a:stretch>
        </p:blipFill>
        <p:spPr>
          <a:xfrm>
            <a:off x="76200" y="490538"/>
            <a:ext cx="8839200" cy="55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03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285728"/>
            <a:ext cx="8715436" cy="6286544"/>
          </a:xfrm>
        </p:spPr>
        <p:txBody>
          <a:bodyPr>
            <a:normAutofit/>
          </a:bodyPr>
          <a:lstStyle/>
          <a:p>
            <a:pPr algn="ctr">
              <a:spcBef>
                <a:spcPts val="1200"/>
              </a:spcBef>
              <a:buNone/>
            </a:pPr>
            <a:r>
              <a:rPr lang="en-US" sz="2000" b="1" u="sng" dirty="0">
                <a:latin typeface="Arial" pitchFamily="34" charset="0"/>
                <a:cs typeface="Arial" pitchFamily="34" charset="0"/>
              </a:rPr>
              <a:t>Complex I / (NADH  CoQ Reductase) / (</a:t>
            </a:r>
            <a:r>
              <a:rPr lang="en-IN" sz="2000" b="1" u="sng" dirty="0">
                <a:latin typeface="Arial" pitchFamily="34" charset="0"/>
                <a:cs typeface="Arial" pitchFamily="34" charset="0"/>
              </a:rPr>
              <a:t>NADH dehydrogenase)</a:t>
            </a:r>
          </a:p>
          <a:p>
            <a:pPr lvl="1"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Redox potential = +0.420</a:t>
            </a:r>
          </a:p>
          <a:p>
            <a:pPr>
              <a:spcBef>
                <a:spcPts val="1200"/>
              </a:spcBef>
            </a:pP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Functions</a:t>
            </a:r>
          </a:p>
          <a:p>
            <a:pPr lvl="1"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Electron transferring</a:t>
            </a:r>
          </a:p>
          <a:p>
            <a:pPr lvl="1"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Acts as a proton pump</a:t>
            </a:r>
          </a:p>
          <a:p>
            <a:pPr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Prosthetic groups: FMN &amp;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Fe:S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clusters.</a:t>
            </a:r>
          </a:p>
          <a:p>
            <a:pPr>
              <a:spcBef>
                <a:spcPts val="1200"/>
              </a:spcBef>
            </a:pP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27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1587" t="23262" r="19966" b="19519"/>
          <a:stretch>
            <a:fillRect/>
          </a:stretch>
        </p:blipFill>
        <p:spPr bwMode="auto">
          <a:xfrm>
            <a:off x="3929026" y="1214422"/>
            <a:ext cx="521497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85728"/>
            <a:ext cx="8501122" cy="564360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Complex II (</a:t>
            </a:r>
            <a:r>
              <a:rPr lang="en-US" sz="2400" b="1" u="sng" dirty="0" err="1">
                <a:latin typeface="Arial" pitchFamily="34" charset="0"/>
                <a:cs typeface="Arial" pitchFamily="34" charset="0"/>
              </a:rPr>
              <a:t>Succinate</a:t>
            </a:r>
            <a:r>
              <a:rPr lang="en-US" sz="2400" b="1" u="sng" dirty="0">
                <a:latin typeface="Arial" pitchFamily="34" charset="0"/>
                <a:cs typeface="Arial" pitchFamily="34" charset="0"/>
              </a:rPr>
              <a:t>- CoQ Reductase)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			</a:t>
            </a:r>
          </a:p>
          <a:p>
            <a:endParaRPr lang="en-IN" sz="2400" dirty="0">
              <a:latin typeface="Arial" pitchFamily="34" charset="0"/>
              <a:cs typeface="Arial" pitchFamily="34" charset="0"/>
            </a:endParaRPr>
          </a:p>
          <a:p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IN" sz="2400" dirty="0">
                <a:latin typeface="Arial" pitchFamily="34" charset="0"/>
                <a:cs typeface="Arial" pitchFamily="34" charset="0"/>
              </a:rPr>
              <a:t>Small energy doesn’t allow system to pump protons across  mitochondrial membrane, hence no ATP formation.</a:t>
            </a:r>
          </a:p>
          <a:p>
            <a:pPr>
              <a:spcBef>
                <a:spcPts val="1200"/>
              </a:spcBef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Functions</a:t>
            </a:r>
          </a:p>
          <a:p>
            <a:pPr lvl="1"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Electron transferring</a:t>
            </a:r>
          </a:p>
          <a:p>
            <a:pPr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Prosthetic groups: FAD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1717" t="34976" r="20135" b="15241"/>
          <a:stretch>
            <a:fillRect/>
          </a:stretch>
        </p:blipFill>
        <p:spPr bwMode="auto">
          <a:xfrm>
            <a:off x="857256" y="928670"/>
            <a:ext cx="635795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285728"/>
            <a:ext cx="8543924" cy="607223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Complex III (CoQ- Cyt. C Reductase)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endParaRPr lang="en-US" sz="2400" u="sng" dirty="0">
              <a:latin typeface="Arial" pitchFamily="34" charset="0"/>
              <a:cs typeface="Arial" pitchFamily="34" charset="0"/>
            </a:endParaRPr>
          </a:p>
          <a:p>
            <a:endParaRPr lang="en-US" sz="2400" u="sng" dirty="0">
              <a:latin typeface="Arial" pitchFamily="34" charset="0"/>
              <a:cs typeface="Arial" pitchFamily="34" charset="0"/>
            </a:endParaRPr>
          </a:p>
          <a:p>
            <a:endParaRPr lang="en-US" sz="2400" u="sng" dirty="0">
              <a:latin typeface="Arial" pitchFamily="34" charset="0"/>
              <a:cs typeface="Arial" pitchFamily="34" charset="0"/>
            </a:endParaRPr>
          </a:p>
          <a:p>
            <a:endParaRPr lang="en-US" sz="2400" u="sng" dirty="0">
              <a:latin typeface="Arial" pitchFamily="34" charset="0"/>
              <a:cs typeface="Arial" pitchFamily="34" charset="0"/>
            </a:endParaRPr>
          </a:p>
          <a:p>
            <a:endParaRPr lang="en-US" sz="2400" u="sng" dirty="0">
              <a:latin typeface="Arial" pitchFamily="34" charset="0"/>
              <a:cs typeface="Arial" pitchFamily="34" charset="0"/>
            </a:endParaRPr>
          </a:p>
          <a:p>
            <a:endParaRPr lang="en-US" sz="2400" u="sng" dirty="0">
              <a:latin typeface="Arial" pitchFamily="34" charset="0"/>
              <a:cs typeface="Arial" pitchFamily="34" charset="0"/>
            </a:endParaRPr>
          </a:p>
          <a:p>
            <a:endParaRPr lang="en-US" sz="2400" u="sng" dirty="0">
              <a:latin typeface="Arial" pitchFamily="34" charset="0"/>
              <a:cs typeface="Arial" pitchFamily="34" charset="0"/>
            </a:endParaRPr>
          </a:p>
          <a:p>
            <a:r>
              <a:rPr lang="en-US" sz="2400" u="sng" dirty="0">
                <a:latin typeface="Arial" pitchFamily="34" charset="0"/>
                <a:cs typeface="Arial" pitchFamily="34" charset="0"/>
              </a:rPr>
              <a:t>Functions</a:t>
            </a:r>
            <a:endParaRPr lang="en-IN" sz="2400" u="sng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Acts as a proton pump.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Transfer of electrons.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3964" t="29532" r="19420" b="14706"/>
          <a:stretch>
            <a:fillRect/>
          </a:stretch>
        </p:blipFill>
        <p:spPr bwMode="auto">
          <a:xfrm>
            <a:off x="714348" y="714356"/>
            <a:ext cx="750099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500042"/>
            <a:ext cx="8286808" cy="571504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Formation of ATP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marL="1828800" lvl="3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Substrate Level Phosphorylation 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marL="1828800" lvl="3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Oxidative Phosphorylation 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marL="1828800" lvl="3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Adenylate Kinase Reactions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Consumption of ATP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:</a:t>
            </a:r>
            <a:endParaRPr lang="en-IN" sz="2400" b="1" dirty="0">
              <a:latin typeface="Arial" pitchFamily="34" charset="0"/>
              <a:cs typeface="Arial" pitchFamily="34" charset="0"/>
            </a:endParaRPr>
          </a:p>
          <a:p>
            <a:pPr marL="1771650" lvl="3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Early Stages of Nutrient Break Down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marL="1771650" lvl="3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Interconversion of Nucleotide Tri Phosphates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marL="1771650" lvl="3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Physiological Processes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lvl="3">
              <a:spcBef>
                <a:spcPts val="1200"/>
              </a:spcBef>
              <a:buNone/>
            </a:pP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" y="285728"/>
            <a:ext cx="8858312" cy="635798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Complex IV (Cyt. C Oxidase)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dirty="0">
                <a:latin typeface="Arial" pitchFamily="34" charset="0"/>
                <a:cs typeface="Arial" pitchFamily="34" charset="0"/>
              </a:rPr>
              <a:t>Terminal component of ETC.</a:t>
            </a:r>
          </a:p>
          <a:p>
            <a:pPr algn="just"/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b="1" u="sng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b="1" u="sng" dirty="0">
                <a:latin typeface="Arial" pitchFamily="34" charset="0"/>
                <a:cs typeface="Arial" pitchFamily="34" charset="0"/>
              </a:rPr>
              <a:t>Functions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 lvl="1" algn="just"/>
            <a:r>
              <a:rPr lang="en-US" sz="2400" dirty="0">
                <a:latin typeface="Arial" pitchFamily="34" charset="0"/>
                <a:cs typeface="Arial" pitchFamily="34" charset="0"/>
              </a:rPr>
              <a:t>Acts as proton pump.</a:t>
            </a:r>
          </a:p>
          <a:p>
            <a:pPr lvl="1" algn="just"/>
            <a:r>
              <a:rPr lang="en-US" sz="2400" dirty="0">
                <a:latin typeface="Arial" pitchFamily="34" charset="0"/>
                <a:cs typeface="Arial" pitchFamily="34" charset="0"/>
              </a:rPr>
              <a:t>Catalyzes transfer of electrons to molecular O</a:t>
            </a:r>
            <a:r>
              <a:rPr lang="en-US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to form H</a:t>
            </a:r>
            <a:r>
              <a:rPr lang="en-US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4289" t="21658" r="21639" b="18984"/>
          <a:stretch>
            <a:fillRect/>
          </a:stretch>
        </p:blipFill>
        <p:spPr bwMode="auto">
          <a:xfrm>
            <a:off x="785786" y="1285861"/>
            <a:ext cx="7286676" cy="2857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85860"/>
            <a:ext cx="7929618" cy="3714776"/>
          </a:xfrm>
        </p:spPr>
        <p:txBody>
          <a:bodyPr>
            <a:no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Complex V (ATP Synthetase)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Site of oxidative phosphorylation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Catalysed by ATP synthase  [F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0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F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ATPase].</a:t>
            </a:r>
          </a:p>
          <a:p>
            <a:pPr lvl="1"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Integral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memb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 protein of inner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mitocondrial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memb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lvl="1"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Present in knob-like structure present on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cristae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of inner mitochondrial membrane.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285728"/>
            <a:ext cx="8358246" cy="6143668"/>
          </a:xfrm>
        </p:spPr>
        <p:txBody>
          <a:bodyPr>
            <a:no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Complex V (ATP Synthetase)</a:t>
            </a:r>
          </a:p>
          <a:p>
            <a:pPr algn="ctr">
              <a:spcBef>
                <a:spcPts val="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[ATP synthase/ mitochondrial ATPase/ H</a:t>
            </a:r>
            <a:r>
              <a:rPr lang="en-IN" sz="2400" b="1" u="sng" baseline="30000" dirty="0">
                <a:latin typeface="Arial" pitchFamily="34" charset="0"/>
                <a:cs typeface="Arial" pitchFamily="34" charset="0"/>
              </a:rPr>
              <a:t>+</a:t>
            </a:r>
            <a:r>
              <a:rPr lang="en-IN" sz="2400" b="1" u="sng" dirty="0">
                <a:latin typeface="Arial" pitchFamily="34" charset="0"/>
                <a:cs typeface="Arial" pitchFamily="34" charset="0"/>
              </a:rPr>
              <a:t> ATPase]</a:t>
            </a:r>
          </a:p>
          <a:p>
            <a:pPr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large enzyme complex  [mol. wt. =5,20,000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Kda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Consists of two subunits:-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F</a:t>
            </a:r>
            <a:r>
              <a:rPr lang="en-IN" sz="2400" b="1" u="sng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b="1" u="sng" dirty="0">
                <a:latin typeface="Arial" pitchFamily="34" charset="0"/>
                <a:cs typeface="Arial" pitchFamily="34" charset="0"/>
              </a:rPr>
              <a:t> subunits 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[Head of knob] [α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3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β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3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γ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δ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ε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]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Made up of five polypeptide chains.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have catalytic activity.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F</a:t>
            </a:r>
            <a:r>
              <a:rPr lang="en-IN" sz="2400" b="1" u="sng" baseline="-25000" dirty="0">
                <a:latin typeface="Arial" pitchFamily="34" charset="0"/>
                <a:cs typeface="Arial" pitchFamily="34" charset="0"/>
              </a:rPr>
              <a:t>0</a:t>
            </a:r>
            <a:r>
              <a:rPr lang="en-IN" sz="2400" b="1" u="sng" dirty="0">
                <a:latin typeface="Arial" pitchFamily="34" charset="0"/>
                <a:cs typeface="Arial" pitchFamily="34" charset="0"/>
              </a:rPr>
              <a:t> subunits</a:t>
            </a:r>
            <a:r>
              <a:rPr lang="en-IN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[Base of knob] [α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β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c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12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]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Embedded in membrane.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Twelve c</a:t>
            </a:r>
            <a:r>
              <a:rPr lang="en-IN" sz="2400" i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&amp; α</a:t>
            </a:r>
            <a:r>
              <a:rPr lang="en-IN" sz="2400" i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subunit forms ion Channel for H</a:t>
            </a:r>
            <a:r>
              <a:rPr lang="en-IN" sz="2400" baseline="30000" dirty="0">
                <a:latin typeface="Arial" pitchFamily="34" charset="0"/>
                <a:cs typeface="Arial" pitchFamily="34" charset="0"/>
              </a:rPr>
              <a:t>+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Free energy released during translocation of H</a:t>
            </a:r>
            <a:r>
              <a:rPr lang="en-IN" sz="2400" baseline="30000" dirty="0">
                <a:latin typeface="Arial" pitchFamily="34" charset="0"/>
                <a:cs typeface="Arial" pitchFamily="34" charset="0"/>
              </a:rPr>
              <a:t>+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(via F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0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subunit) is utilized by F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subunit for ATP synthesis.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32</a:t>
            </a:fld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 l="44777" t="27807" r="28966" b="24832"/>
          <a:stretch>
            <a:fillRect/>
          </a:stretch>
        </p:blipFill>
        <p:spPr bwMode="auto">
          <a:xfrm>
            <a:off x="571472" y="357166"/>
            <a:ext cx="8215370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2"/>
          <a:srcRect l="52783" t="74901" r="36335" b="20282"/>
          <a:stretch>
            <a:fillRect/>
          </a:stretch>
        </p:blipFill>
        <p:spPr bwMode="auto">
          <a:xfrm>
            <a:off x="3929058" y="4500570"/>
            <a:ext cx="357190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33</a:t>
            </a:fld>
            <a:endParaRPr lang="en-I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062B-A77C-4E04-8C36-28FEEFBA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0DFF-383D-4D57-BF78-F69F120E9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2D983-AE89-4045-8DFA-C4944A6A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8B7518-C823-458C-A31A-751DBFF75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4"/>
          <a:stretch>
            <a:fillRect/>
          </a:stretch>
        </p:blipFill>
        <p:spPr>
          <a:xfrm>
            <a:off x="76200" y="490538"/>
            <a:ext cx="8839200" cy="55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14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62" t="17578" r="20388" b="11133"/>
          <a:stretch>
            <a:fillRect/>
          </a:stretch>
        </p:blipFill>
        <p:spPr bwMode="auto">
          <a:xfrm>
            <a:off x="71406" y="312542"/>
            <a:ext cx="8858312" cy="65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3F20-4F52-4463-B225-515B2DE4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A07C3-4909-4C5B-B794-E69A8D80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20629-60B6-4A58-A273-17B9E8A7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5" name="Picture 5" descr="09_17">
            <a:extLst>
              <a:ext uri="{FF2B5EF4-FFF2-40B4-BE49-F238E27FC236}">
                <a16:creationId xmlns:a16="http://schemas.microsoft.com/office/drawing/2014/main" id="{F6D3FF34-5A5A-4FA7-BBB5-C4A2028F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469289"/>
            <a:ext cx="8410575" cy="630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62C0C9A4-6AA8-422E-8DA2-18DEF0B09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1050925"/>
            <a:ext cx="228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H</a:t>
            </a:r>
            <a:r>
              <a:rPr lang="en-US" altLang="en-US" sz="1600" baseline="30000">
                <a:solidFill>
                  <a:srgbClr val="000000"/>
                </a:solidFill>
              </a:rPr>
              <a:t>+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1111B9D-849B-4626-BEF5-4FA7931A4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8" y="4784725"/>
            <a:ext cx="228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H</a:t>
            </a:r>
            <a:r>
              <a:rPr lang="en-US" altLang="en-US" sz="1600" baseline="30000">
                <a:solidFill>
                  <a:srgbClr val="000000"/>
                </a:solidFill>
              </a:rPr>
              <a:t>+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33611EA-153C-4019-988C-5096BE11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149725"/>
            <a:ext cx="2365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O</a:t>
            </a:r>
            <a:r>
              <a:rPr lang="en-US" altLang="en-US" sz="1600" baseline="-25000">
                <a:solidFill>
                  <a:srgbClr val="000000"/>
                </a:solidFill>
              </a:rPr>
              <a:t>2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1A1A53A-767E-4CC2-AEF5-5A8494CEF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356100"/>
            <a:ext cx="1190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+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0D129D5-0963-4F26-9D55-17B1B8D46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2063750"/>
            <a:ext cx="158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Q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5B69EEDC-66BC-4948-8F7C-E2C6E65DB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0" y="1960563"/>
            <a:ext cx="1460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E6E192F2-FD09-4774-A27A-450F97DC7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075" y="5272088"/>
            <a:ext cx="406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ATP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DC8B8B73-0910-471A-A830-8BD5E33F6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776288"/>
            <a:ext cx="13668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Pyruvate from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cytoplasm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4400F08D-2F5B-4924-86F5-64EA212FF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3" y="1092200"/>
            <a:ext cx="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D6A04742-1E8D-445C-B812-D8B01D65D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25" y="1462088"/>
            <a:ext cx="892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Electron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transport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system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19B30741-74FB-49A1-B4E2-9AF4B1498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899150"/>
            <a:ext cx="8810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ATP</a:t>
            </a:r>
          </a:p>
          <a:p>
            <a:pPr algn="ct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synthase</a:t>
            </a: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BA9CB33B-CA37-4D97-B9B1-199B1D180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3786188"/>
            <a:ext cx="382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H</a:t>
            </a:r>
            <a:r>
              <a:rPr lang="en-US" altLang="en-US" sz="1600" baseline="-25000">
                <a:solidFill>
                  <a:srgbClr val="000000"/>
                </a:solidFill>
              </a:rPr>
              <a:t>2</a:t>
            </a:r>
            <a:r>
              <a:rPr lang="en-US" altLang="en-US" sz="1600">
                <a:solidFill>
                  <a:srgbClr val="000000"/>
                </a:solidFill>
              </a:rPr>
              <a:t>O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36843045-1BE1-40BD-A329-928CF5523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4799013"/>
            <a:ext cx="382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CO</a:t>
            </a:r>
            <a:r>
              <a:rPr lang="en-US" altLang="en-US" sz="1600" baseline="-25000">
                <a:solidFill>
                  <a:srgbClr val="000000"/>
                </a:solidFill>
              </a:rPr>
              <a:t>2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5E06E884-06DF-41EA-BE94-A78108CC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994150"/>
            <a:ext cx="5762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Krebs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cycle</a:t>
            </a: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B2AFDF63-7A0F-4C59-AE7A-99BFF3874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0" y="728663"/>
            <a:ext cx="14684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Intermembrane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space</a:t>
            </a: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965D23B0-E69A-48DF-94D3-AF33A1BB1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852488"/>
            <a:ext cx="1343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Inner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mitochondrial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150E10E0-4CAB-4EDF-AE12-11CD2DDF5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388" y="3065463"/>
            <a:ext cx="2563812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4625" indent="-174625"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/>
              <a:t>1. </a:t>
            </a:r>
            <a:r>
              <a:rPr lang="en-US" altLang="en-US" sz="1500" u="sng">
                <a:solidFill>
                  <a:srgbClr val="CC0000"/>
                </a:solidFill>
              </a:rPr>
              <a:t>Electrons</a:t>
            </a:r>
            <a:r>
              <a:rPr lang="en-US" altLang="en-US" sz="1500"/>
              <a:t> are harvested and carried to the transport system.</a:t>
            </a:r>
          </a:p>
        </p:txBody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404E533E-A3F6-4AE7-9BBB-3C292592B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713038"/>
            <a:ext cx="16383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/>
              <a:t>2. </a:t>
            </a:r>
            <a:r>
              <a:rPr lang="en-US" altLang="en-US" sz="1500" u="sng">
                <a:solidFill>
                  <a:srgbClr val="CC0000"/>
                </a:solidFill>
              </a:rPr>
              <a:t>Electrons</a:t>
            </a:r>
            <a:r>
              <a:rPr lang="en-US" altLang="en-US" sz="1500"/>
              <a:t> provide energy </a:t>
            </a:r>
            <a:br>
              <a:rPr lang="en-US" altLang="en-US" sz="1500"/>
            </a:br>
            <a:r>
              <a:rPr lang="en-US" altLang="en-US" sz="1500"/>
              <a:t>to pump </a:t>
            </a:r>
            <a:r>
              <a:rPr lang="en-US" altLang="en-US" sz="1500" u="sng">
                <a:solidFill>
                  <a:srgbClr val="CC0000"/>
                </a:solidFill>
              </a:rPr>
              <a:t>protons</a:t>
            </a:r>
            <a:r>
              <a:rPr lang="en-US" altLang="en-US" sz="1500"/>
              <a:t> across the membrane.</a:t>
            </a:r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53B6BDC4-25AE-43AB-B0CD-9F68EC9F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052888"/>
            <a:ext cx="176053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/>
              <a:t>3. </a:t>
            </a:r>
            <a:r>
              <a:rPr lang="en-US" altLang="en-US" sz="1500" u="sng">
                <a:solidFill>
                  <a:srgbClr val="CC0000"/>
                </a:solidFill>
              </a:rPr>
              <a:t>Oxygen</a:t>
            </a:r>
            <a:r>
              <a:rPr lang="en-US" altLang="en-US" sz="1500"/>
              <a:t> joins    with </a:t>
            </a:r>
            <a:r>
              <a:rPr lang="en-US" altLang="en-US" sz="1500" u="sng">
                <a:solidFill>
                  <a:srgbClr val="CC0000"/>
                </a:solidFill>
              </a:rPr>
              <a:t>protons</a:t>
            </a:r>
            <a:r>
              <a:rPr lang="en-US" altLang="en-US" sz="1500"/>
              <a:t> to form </a:t>
            </a:r>
            <a:r>
              <a:rPr lang="en-US" altLang="en-US" sz="1500" u="sng">
                <a:solidFill>
                  <a:srgbClr val="CC0000"/>
                </a:solidFill>
              </a:rPr>
              <a:t>water</a:t>
            </a:r>
            <a:r>
              <a:rPr lang="en-US" altLang="en-US" sz="1500"/>
              <a:t>.</a:t>
            </a: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9B3AB13C-01B7-4725-9D10-7973905A3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4551363"/>
            <a:ext cx="3413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2H</a:t>
            </a:r>
            <a:r>
              <a:rPr lang="en-US" altLang="en-US" sz="1600" baseline="30000">
                <a:solidFill>
                  <a:srgbClr val="000000"/>
                </a:solidFill>
              </a:rPr>
              <a:t>+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7A4B4C1B-122E-4B92-ACF6-DE8FC967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425" y="3656013"/>
            <a:ext cx="587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NADH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8D6F76F5-C7FC-471E-9E0F-7A5169C97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425" y="2665413"/>
            <a:ext cx="587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NADH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20A1C9D1-2B6B-4585-994A-88A35F173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3240088"/>
            <a:ext cx="1095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Acetyl-CoA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29" name="Rectangle 31">
            <a:extLst>
              <a:ext uri="{FF2B5EF4-FFF2-40B4-BE49-F238E27FC236}">
                <a16:creationId xmlns:a16="http://schemas.microsoft.com/office/drawing/2014/main" id="{9CD3B816-52F6-4F07-9332-AB0C1A0B4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3" y="4133850"/>
            <a:ext cx="641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FADH</a:t>
            </a:r>
            <a:r>
              <a:rPr lang="en-US" altLang="en-US" sz="1600" baseline="-25000">
                <a:solidFill>
                  <a:srgbClr val="000000"/>
                </a:solidFill>
              </a:rPr>
              <a:t>2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605131A4-0037-46D5-84BC-15A1EBD04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200" y="5395913"/>
            <a:ext cx="406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ATP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31" name="Rectangle 33">
            <a:extLst>
              <a:ext uri="{FF2B5EF4-FFF2-40B4-BE49-F238E27FC236}">
                <a16:creationId xmlns:a16="http://schemas.microsoft.com/office/drawing/2014/main" id="{132C695B-BC81-42B4-848A-3DAF6E96F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5753100"/>
            <a:ext cx="25034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28600" indent="-228600"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/>
              <a:t>4. </a:t>
            </a:r>
            <a:r>
              <a:rPr lang="en-US" altLang="en-US" sz="1500" u="sng">
                <a:solidFill>
                  <a:srgbClr val="CC0000"/>
                </a:solidFill>
              </a:rPr>
              <a:t>Protons</a:t>
            </a:r>
            <a:r>
              <a:rPr lang="en-US" altLang="en-US" sz="1500"/>
              <a:t> diffuse back in</a:t>
            </a:r>
            <a:br>
              <a:rPr lang="en-US" altLang="en-US" sz="1500"/>
            </a:br>
            <a:r>
              <a:rPr lang="en-US" altLang="en-US" sz="1500"/>
              <a:t>down their concentration</a:t>
            </a:r>
            <a:br>
              <a:rPr lang="en-US" altLang="en-US" sz="1500"/>
            </a:br>
            <a:r>
              <a:rPr lang="en-US" altLang="en-US" sz="1500"/>
              <a:t>gradient, driving the </a:t>
            </a:r>
            <a:br>
              <a:rPr lang="en-US" altLang="en-US" sz="1500"/>
            </a:br>
            <a:r>
              <a:rPr lang="en-US" altLang="en-US" sz="1500"/>
              <a:t>synthesis of </a:t>
            </a:r>
            <a:r>
              <a:rPr lang="en-US" altLang="en-US" sz="1500" u="sng">
                <a:solidFill>
                  <a:srgbClr val="CC0000"/>
                </a:solidFill>
              </a:rPr>
              <a:t>ATP</a:t>
            </a:r>
            <a:r>
              <a:rPr lang="en-US" altLang="en-US" sz="1500"/>
              <a:t>.</a:t>
            </a:r>
            <a:endParaRPr lang="en-US" altLang="en-US" sz="1500" b="0">
              <a:latin typeface="Times" panose="02020603050405020304" pitchFamily="18" charset="0"/>
            </a:endParaRPr>
          </a:p>
        </p:txBody>
      </p:sp>
      <p:sp>
        <p:nvSpPr>
          <p:cNvPr id="32" name="Rectangle 34">
            <a:extLst>
              <a:ext uri="{FF2B5EF4-FFF2-40B4-BE49-F238E27FC236}">
                <a16:creationId xmlns:a16="http://schemas.microsoft.com/office/drawing/2014/main" id="{67A02B84-EA2A-4ECF-B85E-9EAA63814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6105525"/>
            <a:ext cx="13890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Mitochondrial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matrix</a:t>
            </a:r>
          </a:p>
        </p:txBody>
      </p:sp>
      <p:sp>
        <p:nvSpPr>
          <p:cNvPr id="33" name="Rectangle 35">
            <a:extLst>
              <a:ext uri="{FF2B5EF4-FFF2-40B4-BE49-F238E27FC236}">
                <a16:creationId xmlns:a16="http://schemas.microsoft.com/office/drawing/2014/main" id="{BE0753F3-8B03-4B69-9C97-7E600011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300" y="4265613"/>
            <a:ext cx="112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2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712D489D-FC2B-48DF-A246-436647FF4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300" y="4059238"/>
            <a:ext cx="112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1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35" name="Line 37">
            <a:extLst>
              <a:ext uri="{FF2B5EF4-FFF2-40B4-BE49-F238E27FC236}">
                <a16:creationId xmlns:a16="http://schemas.microsoft.com/office/drawing/2014/main" id="{9003DA46-90A1-4415-8E36-87501BF1F6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1657350"/>
            <a:ext cx="1588" cy="336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1BDBB34A-5CA4-4815-8C7C-F6357E402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0450" y="4287838"/>
            <a:ext cx="258763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Rectangle 39">
            <a:extLst>
              <a:ext uri="{FF2B5EF4-FFF2-40B4-BE49-F238E27FC236}">
                <a16:creationId xmlns:a16="http://schemas.microsoft.com/office/drawing/2014/main" id="{570A725E-858D-453E-9EBE-618806A94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928688"/>
            <a:ext cx="228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H</a:t>
            </a:r>
            <a:r>
              <a:rPr lang="en-US" altLang="en-US" sz="1600" baseline="30000">
                <a:solidFill>
                  <a:srgbClr val="000000"/>
                </a:solidFill>
              </a:rPr>
              <a:t>+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38" name="Rectangle 40">
            <a:extLst>
              <a:ext uri="{FF2B5EF4-FFF2-40B4-BE49-F238E27FC236}">
                <a16:creationId xmlns:a16="http://schemas.microsoft.com/office/drawing/2014/main" id="{BCDF7805-49E8-4B9C-8A2E-F8B3C7C02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788" y="2681288"/>
            <a:ext cx="228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H</a:t>
            </a:r>
            <a:r>
              <a:rPr lang="en-US" altLang="en-US" sz="1600" baseline="30000">
                <a:solidFill>
                  <a:srgbClr val="000000"/>
                </a:solidFill>
              </a:rPr>
              <a:t>+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D737F1F5-194F-4F7C-AC09-830871BA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225" y="4270375"/>
            <a:ext cx="2365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O</a:t>
            </a:r>
            <a:r>
              <a:rPr lang="en-US" altLang="en-US" sz="1600" baseline="-25000">
                <a:solidFill>
                  <a:srgbClr val="000000"/>
                </a:solidFill>
              </a:rPr>
              <a:t>2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40" name="Rectangle 42">
            <a:extLst>
              <a:ext uri="{FF2B5EF4-FFF2-40B4-BE49-F238E27FC236}">
                <a16:creationId xmlns:a16="http://schemas.microsoft.com/office/drawing/2014/main" id="{FE8B25C3-0826-453A-A710-0D0F95986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913" y="5238750"/>
            <a:ext cx="228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H</a:t>
            </a:r>
            <a:r>
              <a:rPr lang="en-US" altLang="en-US" sz="1600" baseline="30000">
                <a:solidFill>
                  <a:srgbClr val="000000"/>
                </a:solidFill>
              </a:rPr>
              <a:t>+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41" name="Rectangle 43">
            <a:extLst>
              <a:ext uri="{FF2B5EF4-FFF2-40B4-BE49-F238E27FC236}">
                <a16:creationId xmlns:a16="http://schemas.microsoft.com/office/drawing/2014/main" id="{F19FF2D5-C05F-4E32-AC32-E6D5D36FA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3146425"/>
            <a:ext cx="158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e</a:t>
            </a:r>
            <a:r>
              <a:rPr lang="en-US" altLang="en-US" sz="1600" baseline="30000">
                <a:solidFill>
                  <a:srgbClr val="000000"/>
                </a:solidFill>
              </a:rPr>
              <a:t>-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42" name="Rectangle 44">
            <a:extLst>
              <a:ext uri="{FF2B5EF4-FFF2-40B4-BE49-F238E27FC236}">
                <a16:creationId xmlns:a16="http://schemas.microsoft.com/office/drawing/2014/main" id="{0E35EF6B-775E-465D-8F0E-25F41D90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976688"/>
            <a:ext cx="158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e</a:t>
            </a:r>
            <a:r>
              <a:rPr lang="en-US" altLang="en-US" sz="1600" baseline="30000">
                <a:solidFill>
                  <a:srgbClr val="000000"/>
                </a:solidFill>
              </a:rPr>
              <a:t>-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C532A95F-670A-4D58-989E-31C55A7ED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656013"/>
            <a:ext cx="158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e</a:t>
            </a:r>
            <a:r>
              <a:rPr lang="en-US" altLang="en-US" sz="1600" baseline="30000">
                <a:solidFill>
                  <a:srgbClr val="000000"/>
                </a:solidFill>
              </a:rPr>
              <a:t>-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C3ED1534-2171-4EA9-88FF-1FF08AB61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681288"/>
            <a:ext cx="158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e</a:t>
            </a:r>
            <a:r>
              <a:rPr lang="en-US" altLang="en-US" sz="1600" baseline="30000">
                <a:solidFill>
                  <a:srgbClr val="000000"/>
                </a:solidFill>
              </a:rPr>
              <a:t>-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45" name="AutoShape 48">
            <a:extLst>
              <a:ext uri="{FF2B5EF4-FFF2-40B4-BE49-F238E27FC236}">
                <a16:creationId xmlns:a16="http://schemas.microsoft.com/office/drawing/2014/main" id="{89904E75-89A3-446D-BC23-A00BDEBDF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38" y="5205413"/>
            <a:ext cx="1109662" cy="727075"/>
          </a:xfrm>
          <a:prstGeom prst="irregularSeal1">
            <a:avLst/>
          </a:prstGeom>
          <a:solidFill>
            <a:srgbClr val="FFEA18"/>
          </a:solidFill>
          <a:ln w="57150">
            <a:solidFill>
              <a:srgbClr val="FF640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</a:rPr>
              <a:t>ATP</a:t>
            </a:r>
            <a:endParaRPr lang="en-US" altLang="en-US" sz="4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autoUpdateAnimBg="0"/>
      <p:bldP spid="23" grpId="0" build="p" autoUpdateAnimBg="0"/>
      <p:bldP spid="24" grpId="0" build="p" autoUpdateAnimBg="0"/>
      <p:bldP spid="31" grpId="0" build="p" autoUpdateAnimBg="0"/>
      <p:bldP spid="45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6" y="71414"/>
            <a:ext cx="8858312" cy="642942"/>
          </a:xfrm>
        </p:spPr>
        <p:txBody>
          <a:bodyPr>
            <a:noAutofit/>
          </a:bodyPr>
          <a:lstStyle/>
          <a:p>
            <a:r>
              <a:rPr lang="en-IN" sz="2400" b="1" u="sng" dirty="0">
                <a:latin typeface="Arial" pitchFamily="34" charset="0"/>
                <a:cs typeface="Arial" pitchFamily="34" charset="0"/>
              </a:rPr>
              <a:t>Free Energy changes &amp; site of ATP production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71538" y="714356"/>
          <a:ext cx="6858048" cy="4443722"/>
        </p:xfrm>
        <a:graphic>
          <a:graphicData uri="http://schemas.openxmlformats.org/drawingml/2006/table">
            <a:tbl>
              <a:tblPr/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72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Step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Diff. in Redox Potential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Free energy changes (Kcal)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NAD</a:t>
                      </a:r>
                      <a:r>
                        <a:rPr lang="en-IN" sz="2400" b="0" baseline="30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+</a:t>
                      </a: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----&gt; FP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+0.26V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</a:t>
                      </a:r>
                      <a:r>
                        <a:rPr lang="en-IN" sz="24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12.004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FP----&gt;  Cyt.b</a:t>
                      </a:r>
                      <a:endParaRPr lang="en-IN" sz="2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+0.1V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-4.617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Cyt.b----&gt; Cyt.C</a:t>
                      </a:r>
                      <a:r>
                        <a:rPr lang="en-IN" sz="2400" b="0" baseline="-250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</a:t>
                      </a:r>
                      <a:endParaRPr lang="en-IN" sz="2400" b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+0.23V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</a:t>
                      </a:r>
                      <a:r>
                        <a:rPr lang="en-IN" sz="24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10.619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Cyt.C</a:t>
                      </a:r>
                      <a:r>
                        <a:rPr lang="en-IN" sz="2400" b="0" baseline="-250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</a:t>
                      </a: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----&gt;Cyt.a</a:t>
                      </a:r>
                      <a:r>
                        <a:rPr lang="en-IN" sz="2400" b="0" baseline="-250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</a:t>
                      </a:r>
                      <a:endParaRPr lang="en-IN" sz="2400" b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-0.03V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-0.923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Cyt.a</a:t>
                      </a:r>
                      <a:r>
                        <a:rPr lang="en-IN" sz="2400" b="0" baseline="-250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</a:t>
                      </a: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----&gt;Cyt.a</a:t>
                      </a:r>
                      <a:r>
                        <a:rPr lang="en-IN" sz="2400" b="0" baseline="-2500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3</a:t>
                      </a:r>
                      <a:endParaRPr lang="en-IN" sz="2400" b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+0.21V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</a:t>
                      </a:r>
                      <a:r>
                        <a:rPr lang="en-IN" sz="24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9.695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Cyt.a</a:t>
                      </a:r>
                      <a:r>
                        <a:rPr lang="en-IN" sz="2400" b="0" baseline="-25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3</a:t>
                      </a: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----&gt;O</a:t>
                      </a:r>
                      <a:r>
                        <a:rPr lang="en-IN" sz="2400" b="0" baseline="-250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2</a:t>
                      </a:r>
                      <a:endParaRPr lang="en-IN" sz="2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+0.32V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-14.774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7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TOTAL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+1.14V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2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52.63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142844" y="5357826"/>
            <a:ext cx="871543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At three sites, free energy released per electron pair transferred is sufficient to support phosphorylation of ADP to ATP.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37</a:t>
            </a:fld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357166"/>
            <a:ext cx="8358246" cy="2500330"/>
          </a:xfrm>
        </p:spPr>
        <p:txBody>
          <a:bodyPr>
            <a:norm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SITES OF PHOSPHORYLATION [ATP Synthesis]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ATP synthesis in ETC requires a redox potential diff. of ~ 0.15V thus ATP synthesis takes place only at specific points.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Complex I, complex III, &amp; complex IV generate ATP.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5789" t="53453" r="20418" b="29283"/>
          <a:stretch>
            <a:fillRect/>
          </a:stretch>
        </p:blipFill>
        <p:spPr bwMode="auto">
          <a:xfrm>
            <a:off x="285720" y="2928934"/>
            <a:ext cx="857256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857232"/>
            <a:ext cx="7786742" cy="500066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P : O ratio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Ratio of no. of ATP synthesized per atom of oxygen consumed when electrons flow in ETC from substrate to O</a:t>
            </a:r>
            <a:r>
              <a:rPr lang="en-IN" sz="2400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Oxidation of NADH in ETC is accompanied by formation of 3 ATP molecules &amp; one oxygen atom is reduced to water, thus P: O ratio is 3.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Oxidation of FAD generates 2 ATP molecules per atom of oxygen consumed, i.e., P: O ratio is 2. </a:t>
            </a:r>
          </a:p>
          <a:p>
            <a:pPr algn="just">
              <a:spcBef>
                <a:spcPts val="1800"/>
              </a:spcBef>
            </a:pP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800"/>
              </a:spcBef>
            </a:pP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39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85728"/>
            <a:ext cx="8429684" cy="435771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MITOCHONDRIA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IN" sz="2400" dirty="0">
                <a:latin typeface="Arial" pitchFamily="34" charset="0"/>
                <a:cs typeface="Arial" pitchFamily="34" charset="0"/>
              </a:rPr>
              <a:t>Electron microscopic studies revealed that mitochondria have two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memb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 systems:</a:t>
            </a:r>
          </a:p>
          <a:p>
            <a:pPr lvl="1" algn="just"/>
            <a:r>
              <a:rPr lang="en-IN" sz="2400" dirty="0">
                <a:latin typeface="Arial" pitchFamily="34" charset="0"/>
                <a:cs typeface="Arial" pitchFamily="34" charset="0"/>
              </a:rPr>
              <a:t>Outer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memb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lvl="1" algn="just"/>
            <a:r>
              <a:rPr lang="en-IN" sz="2400" dirty="0">
                <a:latin typeface="Arial" pitchFamily="34" charset="0"/>
                <a:cs typeface="Arial" pitchFamily="34" charset="0"/>
              </a:rPr>
              <a:t>Inner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memb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n-IN" sz="2400" dirty="0">
                <a:latin typeface="Arial" pitchFamily="34" charset="0"/>
                <a:cs typeface="Arial" pitchFamily="34" charset="0"/>
              </a:rPr>
              <a:t>Inner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memb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. is folded into a series of internal ridges called cristae.</a:t>
            </a:r>
          </a:p>
          <a:p>
            <a:pPr algn="just"/>
            <a:r>
              <a:rPr lang="en-IN" sz="2400" dirty="0">
                <a:latin typeface="Arial" pitchFamily="34" charset="0"/>
                <a:cs typeface="Arial" pitchFamily="34" charset="0"/>
              </a:rPr>
              <a:t>Hence, there are 2 compartments in mitochondria: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Inter-membrane Space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Mitochondrial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4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7158" y="4740610"/>
          <a:ext cx="778674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Takes place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Oxidative phosphorylation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Inner mitochondrial </a:t>
                      </a:r>
                      <a:r>
                        <a:rPr lang="en-IN" sz="2000" dirty="0" err="1">
                          <a:latin typeface="Arial" pitchFamily="34" charset="0"/>
                          <a:cs typeface="Arial" pitchFamily="34" charset="0"/>
                        </a:rPr>
                        <a:t>memb</a:t>
                      </a: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Most rxns of TCA cycle &amp; FA oxidation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Mitochondrial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357166"/>
            <a:ext cx="8572560" cy="3071834"/>
          </a:xfrm>
        </p:spPr>
        <p:txBody>
          <a:bodyPr>
            <a:normAutofit/>
          </a:bodyPr>
          <a:lstStyle/>
          <a:p>
            <a:pPr algn="just">
              <a:spcBef>
                <a:spcPts val="1800"/>
              </a:spcBef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INHIBITORS OF RESPIRATORY CHAIN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Several drugs, poisons &amp; toxins block oxidative phosphorylation or ATP synthesis or flow of electrons in ETC.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They act mainly at the sites of ATP synthesis.</a:t>
            </a:r>
          </a:p>
          <a:p>
            <a:pPr algn="ctr">
              <a:spcBef>
                <a:spcPts val="18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Inhibitors of complex I</a:t>
            </a: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40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880113"/>
              </p:ext>
            </p:extLst>
          </p:nvPr>
        </p:nvGraphicFramePr>
        <p:xfrm>
          <a:off x="500034" y="3500438"/>
          <a:ext cx="785818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3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20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u="none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u="none" dirty="0" err="1">
                          <a:latin typeface="Arial" pitchFamily="34" charset="0"/>
                          <a:cs typeface="Arial" pitchFamily="34" charset="0"/>
                        </a:rPr>
                        <a:t>Amytal</a:t>
                      </a:r>
                      <a:r>
                        <a:rPr lang="en-IN" sz="2000" b="1" u="none" dirty="0">
                          <a:latin typeface="Arial" pitchFamily="34" charset="0"/>
                          <a:cs typeface="Arial" pitchFamily="34" charset="0"/>
                        </a:rPr>
                        <a:t> (barbiturate)</a:t>
                      </a:r>
                      <a:endParaRPr lang="en-IN" sz="20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u="none" dirty="0">
                          <a:latin typeface="Arial" pitchFamily="34" charset="0"/>
                          <a:cs typeface="Arial" pitchFamily="34" charset="0"/>
                        </a:rPr>
                        <a:t>Inhibit NADH-CoQ reductase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u="none" dirty="0">
                          <a:latin typeface="Arial" pitchFamily="34" charset="0"/>
                          <a:cs typeface="Arial" pitchFamily="34" charset="0"/>
                        </a:rPr>
                        <a:t>Used as sedative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u="none" dirty="0">
                          <a:latin typeface="Arial" pitchFamily="34" charset="0"/>
                          <a:cs typeface="Arial" pitchFamily="34" charset="0"/>
                        </a:rPr>
                        <a:t>Rotenone</a:t>
                      </a:r>
                      <a:endParaRPr lang="en-IN" sz="20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u="none" dirty="0">
                          <a:latin typeface="Arial" pitchFamily="34" charset="0"/>
                          <a:cs typeface="Arial" pitchFamily="34" charset="0"/>
                        </a:rPr>
                        <a:t>used as insecticide, non-toxic to humans</a:t>
                      </a:r>
                    </a:p>
                    <a:p>
                      <a:r>
                        <a:rPr lang="en-IN" sz="2000" u="none" dirty="0">
                          <a:latin typeface="Arial" pitchFamily="34" charset="0"/>
                          <a:cs typeface="Arial" pitchFamily="34" charset="0"/>
                        </a:rPr>
                        <a:t>blocks  electron</a:t>
                      </a:r>
                      <a:r>
                        <a:rPr lang="en-IN" sz="2000" u="none" baseline="0" dirty="0">
                          <a:latin typeface="Arial" pitchFamily="34" charset="0"/>
                          <a:cs typeface="Arial" pitchFamily="34" charset="0"/>
                        </a:rPr>
                        <a:t> transfer</a:t>
                      </a:r>
                      <a:r>
                        <a:rPr lang="en-IN" sz="2000" u="none" dirty="0">
                          <a:latin typeface="Arial" pitchFamily="34" charset="0"/>
                          <a:cs typeface="Arial" pitchFamily="34" charset="0"/>
                        </a:rPr>
                        <a:t> from </a:t>
                      </a:r>
                      <a:r>
                        <a:rPr lang="en-IN" sz="2000" u="none" dirty="0" err="1">
                          <a:latin typeface="Arial" pitchFamily="34" charset="0"/>
                          <a:cs typeface="Arial" pitchFamily="34" charset="0"/>
                        </a:rPr>
                        <a:t>FeS</a:t>
                      </a:r>
                      <a:r>
                        <a:rPr lang="en-IN" sz="2000" u="none" dirty="0">
                          <a:latin typeface="Arial" pitchFamily="34" charset="0"/>
                          <a:cs typeface="Arial" pitchFamily="34" charset="0"/>
                        </a:rPr>
                        <a:t> clusters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u="none" dirty="0" err="1">
                          <a:latin typeface="Arial" pitchFamily="34" charset="0"/>
                          <a:cs typeface="Arial" pitchFamily="34" charset="0"/>
                        </a:rPr>
                        <a:t>Piericidin</a:t>
                      </a:r>
                      <a:endParaRPr lang="en-IN" sz="20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dirty="0">
                          <a:latin typeface="Arial" pitchFamily="34" charset="0"/>
                          <a:cs typeface="Arial" pitchFamily="34" charset="0"/>
                        </a:rPr>
                        <a:t>Used as antibiotic</a:t>
                      </a:r>
                      <a:endParaRPr lang="en-IN" sz="20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u="none" dirty="0" err="1">
                          <a:latin typeface="Arial" pitchFamily="34" charset="0"/>
                          <a:cs typeface="Arial" pitchFamily="34" charset="0"/>
                        </a:rPr>
                        <a:t>Alkylguanides</a:t>
                      </a:r>
                      <a:r>
                        <a:rPr lang="en-US" sz="2000" b="1" u="none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IN" sz="2000" b="1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214290"/>
            <a:ext cx="8858312" cy="71438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Inhibitors of complex II</a:t>
            </a:r>
          </a:p>
          <a:p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41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9537"/>
              </p:ext>
            </p:extLst>
          </p:nvPr>
        </p:nvGraphicFramePr>
        <p:xfrm>
          <a:off x="1285852" y="928670"/>
          <a:ext cx="45720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1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b="1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u="none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u="none" dirty="0" err="1">
                          <a:latin typeface="Arial" pitchFamily="34" charset="0"/>
                          <a:cs typeface="Arial" pitchFamily="34" charset="0"/>
                        </a:rPr>
                        <a:t>Carboxin</a:t>
                      </a:r>
                      <a:endParaRPr lang="en-IN" b="1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u="none" dirty="0" err="1">
                          <a:latin typeface="Arial" pitchFamily="34" charset="0"/>
                          <a:cs typeface="Arial" pitchFamily="34" charset="0"/>
                        </a:rPr>
                        <a:t>Succinate</a:t>
                      </a:r>
                      <a:r>
                        <a:rPr lang="en-IN" b="1" u="none" dirty="0">
                          <a:latin typeface="Arial" pitchFamily="34" charset="0"/>
                          <a:cs typeface="Arial" pitchFamily="34" charset="0"/>
                        </a:rPr>
                        <a:t>  → CoQ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none" dirty="0" err="1">
                          <a:latin typeface="Arial" pitchFamily="34" charset="0"/>
                          <a:cs typeface="Arial" pitchFamily="34" charset="0"/>
                        </a:rPr>
                        <a:t>Malonate</a:t>
                      </a:r>
                      <a:r>
                        <a:rPr lang="en-US" b="1" u="none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IN" b="1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 err="1">
                          <a:latin typeface="Arial" pitchFamily="34" charset="0"/>
                          <a:cs typeface="Arial" pitchFamily="34" charset="0"/>
                        </a:rPr>
                        <a:t>Succinate</a:t>
                      </a:r>
                      <a:r>
                        <a:rPr lang="en-US" b="1" u="none" dirty="0">
                          <a:latin typeface="Arial" pitchFamily="34" charset="0"/>
                          <a:cs typeface="Arial" pitchFamily="34" charset="0"/>
                        </a:rPr>
                        <a:t> → </a:t>
                      </a:r>
                      <a:r>
                        <a:rPr lang="en-US" b="1" u="none" dirty="0" err="1">
                          <a:latin typeface="Arial" pitchFamily="34" charset="0"/>
                          <a:cs typeface="Arial" pitchFamily="34" charset="0"/>
                        </a:rPr>
                        <a:t>Fumerate</a:t>
                      </a:r>
                      <a:endParaRPr lang="en-IN" b="1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46382" y="12858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9058" y="17144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4282" y="2643182"/>
            <a:ext cx="871543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Inhibitors of complex III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28596" y="3388376"/>
          <a:ext cx="8286808" cy="232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4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endParaRPr lang="en-IN" u="none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IN" sz="1800" b="1" u="none" dirty="0" err="1">
                          <a:latin typeface="Arial" pitchFamily="34" charset="0"/>
                          <a:cs typeface="Arial" pitchFamily="34" charset="0"/>
                        </a:rPr>
                        <a:t>Antimycin</a:t>
                      </a:r>
                      <a:r>
                        <a:rPr lang="en-IN" sz="1800" b="1" u="none" dirty="0">
                          <a:latin typeface="Arial" pitchFamily="34" charset="0"/>
                          <a:cs typeface="Arial" pitchFamily="34" charset="0"/>
                        </a:rPr>
                        <a:t> A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buFont typeface="Arial" pitchFamily="34" charset="0"/>
                        <a:buChar char="•"/>
                      </a:pPr>
                      <a:r>
                        <a:rPr lang="en-IN" sz="1800" u="none" dirty="0">
                          <a:latin typeface="Arial" pitchFamily="34" charset="0"/>
                          <a:cs typeface="Arial" pitchFamily="34" charset="0"/>
                        </a:rPr>
                        <a:t>Inhibits cytochrome reductase</a:t>
                      </a:r>
                    </a:p>
                    <a:p>
                      <a:pPr>
                        <a:spcBef>
                          <a:spcPts val="1200"/>
                        </a:spcBef>
                        <a:buFont typeface="Arial" pitchFamily="34" charset="0"/>
                        <a:buChar char="•"/>
                      </a:pPr>
                      <a:r>
                        <a:rPr lang="en-IN" sz="1800" u="none" dirty="0">
                          <a:latin typeface="Arial" pitchFamily="34" charset="0"/>
                          <a:cs typeface="Arial" pitchFamily="34" charset="0"/>
                        </a:rPr>
                        <a:t>Used</a:t>
                      </a:r>
                      <a:r>
                        <a:rPr lang="en-IN" sz="1800" u="none" baseline="0" dirty="0">
                          <a:latin typeface="Arial" pitchFamily="34" charset="0"/>
                          <a:cs typeface="Arial" pitchFamily="34" charset="0"/>
                        </a:rPr>
                        <a:t> as</a:t>
                      </a:r>
                      <a:r>
                        <a:rPr lang="en-IN" sz="1800" u="none" dirty="0">
                          <a:latin typeface="Arial" pitchFamily="34" charset="0"/>
                          <a:cs typeface="Arial" pitchFamily="34" charset="0"/>
                        </a:rPr>
                        <a:t> antibiotic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IN" sz="1800" b="1" u="none" dirty="0">
                          <a:latin typeface="Arial" pitchFamily="34" charset="0"/>
                          <a:cs typeface="Arial" pitchFamily="34" charset="0"/>
                        </a:rPr>
                        <a:t>BAL (British anti lewisite)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buFont typeface="Arial" pitchFamily="34" charset="0"/>
                        <a:buChar char="•"/>
                      </a:pPr>
                      <a:r>
                        <a:rPr lang="en-IN" sz="1800" u="none" dirty="0">
                          <a:latin typeface="Arial" pitchFamily="34" charset="0"/>
                          <a:cs typeface="Arial" pitchFamily="34" charset="0"/>
                        </a:rPr>
                        <a:t>Inhibits cytochrome reductase</a:t>
                      </a:r>
                    </a:p>
                    <a:p>
                      <a:pPr>
                        <a:spcBef>
                          <a:spcPts val="1200"/>
                        </a:spcBef>
                        <a:buFont typeface="Arial" pitchFamily="34" charset="0"/>
                        <a:buChar char="•"/>
                      </a:pPr>
                      <a:r>
                        <a:rPr lang="en-IN" sz="1800" u="none" dirty="0">
                          <a:latin typeface="Arial" pitchFamily="34" charset="0"/>
                          <a:cs typeface="Arial" pitchFamily="34" charset="0"/>
                        </a:rPr>
                        <a:t>Used as therapeutic agent in arsenic poisoning.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endParaRPr lang="en-IN" u="none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285728"/>
            <a:ext cx="8643998" cy="64294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Inhibitors of  complex 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42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7158" y="928670"/>
          <a:ext cx="85011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u="none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u="none" dirty="0">
                          <a:latin typeface="Arial" pitchFamily="34" charset="0"/>
                          <a:cs typeface="Arial" pitchFamily="34" charset="0"/>
                        </a:rPr>
                        <a:t>Cyanide (CN)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u="none" dirty="0">
                          <a:latin typeface="Arial" pitchFamily="34" charset="0"/>
                          <a:cs typeface="Arial" pitchFamily="34" charset="0"/>
                        </a:rPr>
                        <a:t>Inhibit cytochrome oxidase by binding cytochrome a</a:t>
                      </a:r>
                      <a:r>
                        <a:rPr lang="en-IN" sz="1800" u="none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IN" sz="1800" u="none" dirty="0"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u="none" dirty="0">
                          <a:latin typeface="Arial" pitchFamily="34" charset="0"/>
                          <a:cs typeface="Arial" pitchFamily="34" charset="0"/>
                        </a:rPr>
                        <a:t>Carbon monoxide (CO)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latin typeface="Arial" pitchFamily="34" charset="0"/>
                          <a:cs typeface="Arial" pitchFamily="34" charset="0"/>
                        </a:rPr>
                        <a:t>Inhibit Cyt. Oxidase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u="none" dirty="0">
                          <a:latin typeface="Arial" pitchFamily="34" charset="0"/>
                          <a:cs typeface="Arial" pitchFamily="34" charset="0"/>
                        </a:rPr>
                        <a:t>Hydrogen </a:t>
                      </a:r>
                      <a:r>
                        <a:rPr lang="en-IN" sz="1800" b="1" u="none" dirty="0" err="1">
                          <a:latin typeface="Arial" pitchFamily="34" charset="0"/>
                          <a:cs typeface="Arial" pitchFamily="34" charset="0"/>
                        </a:rPr>
                        <a:t>sulfide</a:t>
                      </a:r>
                      <a:r>
                        <a:rPr lang="en-IN" sz="1800" b="1" u="none" dirty="0">
                          <a:latin typeface="Arial" pitchFamily="34" charset="0"/>
                          <a:cs typeface="Arial" pitchFamily="34" charset="0"/>
                        </a:rPr>
                        <a:t> (H</a:t>
                      </a:r>
                      <a:r>
                        <a:rPr lang="en-IN" sz="1800" b="1" u="none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IN" sz="1800" b="1" u="none" dirty="0">
                          <a:latin typeface="Arial" pitchFamily="34" charset="0"/>
                          <a:cs typeface="Arial" pitchFamily="34" charset="0"/>
                        </a:rPr>
                        <a:t>S)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latin typeface="Arial" pitchFamily="34" charset="0"/>
                          <a:cs typeface="Arial" pitchFamily="34" charset="0"/>
                        </a:rPr>
                        <a:t>Inhibit Cyt. Oxidase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u="none" dirty="0" err="1">
                          <a:latin typeface="Arial" pitchFamily="34" charset="0"/>
                          <a:cs typeface="Arial" pitchFamily="34" charset="0"/>
                        </a:rPr>
                        <a:t>Azide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>
                          <a:latin typeface="Arial" pitchFamily="34" charset="0"/>
                          <a:cs typeface="Arial" pitchFamily="34" charset="0"/>
                        </a:rPr>
                        <a:t>Inhibit Cyt. Oxidase</a:t>
                      </a:r>
                      <a:endParaRPr lang="en-IN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714348" y="2928934"/>
            <a:ext cx="7429552" cy="3429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Other inhibitors of oxidative phosphorylation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1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Atractyloside</a:t>
            </a:r>
            <a:endParaRPr kumimoji="0" lang="en-IN" sz="24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Inhibit F0 subunit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1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Oligomycin</a:t>
            </a:r>
            <a:endParaRPr kumimoji="0" lang="en-IN" sz="24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Inhibit F0 subunit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2400" b="1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Rutamycin</a:t>
            </a:r>
            <a:endParaRPr kumimoji="0" lang="en-IN" sz="24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It blocks phosphorylation without uncoupling.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 l="14275" t="14648" r="12701" b="28711"/>
          <a:stretch>
            <a:fillRect/>
          </a:stretch>
        </p:blipFill>
        <p:spPr bwMode="auto">
          <a:xfrm>
            <a:off x="142876" y="214290"/>
            <a:ext cx="8929718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43</a:t>
            </a:fld>
            <a:endParaRPr lang="en-I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500042"/>
            <a:ext cx="8572560" cy="5929354"/>
          </a:xfrm>
        </p:spPr>
        <p:txBody>
          <a:bodyPr>
            <a:norm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UNCOUPLERS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Agent that inhibits ATP synthesis by dissociating or uncoupling oxidation from phosphorylation at one/ more of the phosphorylation site.</a:t>
            </a:r>
          </a:p>
          <a:p>
            <a:pPr lvl="1"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So, oxidation takes place without ATP synthesis.</a:t>
            </a:r>
          </a:p>
          <a:p>
            <a:pPr algn="just">
              <a:spcBef>
                <a:spcPts val="18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Example</a:t>
            </a:r>
          </a:p>
          <a:p>
            <a:pPr lvl="1" algn="just">
              <a:spcBef>
                <a:spcPts val="1800"/>
              </a:spcBef>
            </a:pPr>
            <a:r>
              <a:rPr lang="en-IN" sz="2400" b="1" dirty="0" err="1">
                <a:latin typeface="Arial" pitchFamily="34" charset="0"/>
                <a:cs typeface="Arial" pitchFamily="34" charset="0"/>
              </a:rPr>
              <a:t>Thermogenin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: converts free energy released during proton translocation to heat energy.</a:t>
            </a:r>
          </a:p>
          <a:p>
            <a:pPr lvl="1" algn="just">
              <a:spcBef>
                <a:spcPts val="1800"/>
              </a:spcBef>
            </a:pPr>
            <a:r>
              <a:rPr lang="en-IN" sz="2400" b="1" dirty="0">
                <a:latin typeface="Arial" pitchFamily="34" charset="0"/>
                <a:cs typeface="Arial" pitchFamily="34" charset="0"/>
              </a:rPr>
              <a:t>2,4-DNP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(proton 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ionophore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): shuttle protons across membranes, defeats proton gradient collapsing proton motive force .</a:t>
            </a:r>
          </a:p>
          <a:p>
            <a:pPr lvl="1"/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44</a:t>
            </a:fld>
            <a:endParaRPr lang="en-I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00042"/>
            <a:ext cx="8429684" cy="5715040"/>
          </a:xfrm>
        </p:spPr>
        <p:txBody>
          <a:bodyPr>
            <a:norm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UNCOUPLERS</a:t>
            </a:r>
          </a:p>
          <a:p>
            <a:pPr>
              <a:spcBef>
                <a:spcPts val="1200"/>
              </a:spcBef>
            </a:pPr>
            <a:r>
              <a:rPr lang="en-IN" sz="2400" b="1" u="sng" dirty="0" err="1">
                <a:latin typeface="Arial" pitchFamily="34" charset="0"/>
                <a:cs typeface="Arial" pitchFamily="34" charset="0"/>
              </a:rPr>
              <a:t>Valinomycin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Transports K</a:t>
            </a:r>
            <a:r>
              <a:rPr lang="en-IN" sz="2400" baseline="30000" dirty="0">
                <a:latin typeface="Arial" pitchFamily="34" charset="0"/>
                <a:cs typeface="Arial" pitchFamily="34" charset="0"/>
              </a:rPr>
              <a:t>+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from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cytosol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into matrix in exchange of H</a:t>
            </a:r>
            <a:r>
              <a:rPr lang="en-IN" sz="2400" baseline="30000" dirty="0">
                <a:latin typeface="Arial" pitchFamily="34" charset="0"/>
                <a:cs typeface="Arial" pitchFamily="34" charset="0"/>
              </a:rPr>
              <a:t>+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, defeats both proton gradient and electrical gradient.</a:t>
            </a:r>
          </a:p>
          <a:p>
            <a:pPr>
              <a:spcBef>
                <a:spcPts val="1200"/>
              </a:spcBef>
            </a:pPr>
            <a:r>
              <a:rPr lang="en-US" sz="2400" b="1" dirty="0" err="1">
                <a:latin typeface="Arial" pitchFamily="34" charset="0"/>
                <a:cs typeface="Arial" pitchFamily="34" charset="0"/>
              </a:rPr>
              <a:t>Oligomycin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Closes F</a:t>
            </a:r>
            <a:r>
              <a:rPr lang="en-US" sz="2400" baseline="-25000" dirty="0">
                <a:latin typeface="Arial" pitchFamily="34" charset="0"/>
                <a:cs typeface="Arial" pitchFamily="34" charset="0"/>
              </a:rPr>
              <a:t>0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subunit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r>
              <a:rPr lang="en-IN" sz="2400" b="1" dirty="0">
                <a:latin typeface="Arial" pitchFamily="34" charset="0"/>
                <a:cs typeface="Arial" pitchFamily="34" charset="0"/>
              </a:rPr>
              <a:t>Ethanol, salicylic acid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Deplete ATP</a:t>
            </a:r>
          </a:p>
          <a:p>
            <a:pPr lvl="1">
              <a:spcBef>
                <a:spcPts val="12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&amp; ↑ body temp. if taken in excess</a:t>
            </a:r>
          </a:p>
          <a:p>
            <a:pPr algn="just">
              <a:spcBef>
                <a:spcPts val="1200"/>
              </a:spcBef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Calcium</a:t>
            </a:r>
          </a:p>
          <a:p>
            <a:pPr lvl="1" algn="just">
              <a:spcBef>
                <a:spcPts val="6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Ca enters mitochondria by active transport (ATP consumed), binds Pi.</a:t>
            </a:r>
          </a:p>
          <a:p>
            <a:pPr lvl="1"/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45</a:t>
            </a:fld>
            <a:endParaRPr lang="en-I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500042"/>
            <a:ext cx="8572560" cy="5929354"/>
          </a:xfrm>
        </p:spPr>
        <p:txBody>
          <a:bodyPr>
            <a:norm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UNCOUPLERS</a:t>
            </a:r>
          </a:p>
          <a:p>
            <a:pPr>
              <a:spcBef>
                <a:spcPts val="1800"/>
              </a:spcBef>
            </a:pPr>
            <a:r>
              <a:rPr lang="en-IN" sz="2400" b="1" dirty="0">
                <a:latin typeface="Arial" pitchFamily="34" charset="0"/>
                <a:cs typeface="Arial" pitchFamily="34" charset="0"/>
              </a:rPr>
              <a:t>Dicoumarol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(Vit. K analogue)</a:t>
            </a:r>
          </a:p>
          <a:p>
            <a:pPr>
              <a:spcBef>
                <a:spcPts val="1800"/>
              </a:spcBef>
            </a:pPr>
            <a:r>
              <a:rPr lang="en-IN" sz="2400" b="1" u="sng" dirty="0" err="1">
                <a:latin typeface="Arial" pitchFamily="34" charset="0"/>
                <a:cs typeface="Arial" pitchFamily="34" charset="0"/>
              </a:rPr>
              <a:t>Chloro</a:t>
            </a:r>
            <a:r>
              <a:rPr lang="en-IN" sz="2400" b="1" u="sng" dirty="0">
                <a:latin typeface="Arial" pitchFamily="34" charset="0"/>
                <a:cs typeface="Arial" pitchFamily="34" charset="0"/>
              </a:rPr>
              <a:t> carbonyl cyanide phenyl </a:t>
            </a:r>
            <a:r>
              <a:rPr lang="en-IN" sz="2400" b="1" u="sng" dirty="0" err="1">
                <a:latin typeface="Arial" pitchFamily="34" charset="0"/>
                <a:cs typeface="Arial" pitchFamily="34" charset="0"/>
              </a:rPr>
              <a:t>hydrazone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800"/>
              </a:spcBef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Physiological </a:t>
            </a:r>
            <a:r>
              <a:rPr lang="en-IN" sz="2400" b="1" u="sng" dirty="0" err="1">
                <a:latin typeface="Arial" pitchFamily="34" charset="0"/>
                <a:cs typeface="Arial" pitchFamily="34" charset="0"/>
              </a:rPr>
              <a:t>uncouplers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 lvl="2">
              <a:spcBef>
                <a:spcPts val="1800"/>
              </a:spcBef>
            </a:pPr>
            <a:r>
              <a:rPr lang="en-IN" dirty="0">
                <a:latin typeface="Arial" pitchFamily="34" charset="0"/>
                <a:cs typeface="Arial" pitchFamily="34" charset="0"/>
              </a:rPr>
              <a:t>↑ T</a:t>
            </a:r>
            <a:r>
              <a:rPr lang="en-IN" baseline="-25000" dirty="0">
                <a:latin typeface="Arial" pitchFamily="34" charset="0"/>
                <a:cs typeface="Arial" pitchFamily="34" charset="0"/>
              </a:rPr>
              <a:t>4</a:t>
            </a:r>
          </a:p>
          <a:p>
            <a:pPr lvl="2">
              <a:spcBef>
                <a:spcPts val="1800"/>
              </a:spcBef>
            </a:pPr>
            <a:r>
              <a:rPr lang="en-IN" dirty="0">
                <a:latin typeface="Arial" pitchFamily="34" charset="0"/>
                <a:cs typeface="Arial" pitchFamily="34" charset="0"/>
              </a:rPr>
              <a:t>Long chain FA in brown adipose tissue</a:t>
            </a:r>
          </a:p>
          <a:p>
            <a:pPr lvl="2">
              <a:spcBef>
                <a:spcPts val="1800"/>
              </a:spcBef>
            </a:pPr>
            <a:r>
              <a:rPr lang="en-IN" dirty="0" err="1">
                <a:latin typeface="Arial" pitchFamily="34" charset="0"/>
                <a:cs typeface="Arial" pitchFamily="34" charset="0"/>
              </a:rPr>
              <a:t>Unconjugated</a:t>
            </a:r>
            <a:r>
              <a:rPr lang="en-IN" dirty="0">
                <a:latin typeface="Arial" pitchFamily="34" charset="0"/>
                <a:cs typeface="Arial" pitchFamily="34" charset="0"/>
              </a:rPr>
              <a:t> </a:t>
            </a:r>
            <a:r>
              <a:rPr lang="en-IN" dirty="0" err="1">
                <a:latin typeface="Arial" pitchFamily="34" charset="0"/>
                <a:cs typeface="Arial" pitchFamily="34" charset="0"/>
              </a:rPr>
              <a:t>hypobillirubinemia</a:t>
            </a: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1800"/>
              </a:spcBef>
            </a:pP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46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250276-4ECD-4570-8C00-0EAF8DD6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7DDF61-CEFD-41F4-9DAC-E6F4B7421424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685800"/>
            <a:ext cx="77724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Mitochondria 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05FA9-31A7-4BBA-B927-27593A0CC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43000"/>
            <a:ext cx="35067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D85335-9249-49C0-B7FD-BF6D834F1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733800"/>
            <a:ext cx="304800" cy="304800"/>
          </a:xfrm>
          <a:prstGeom prst="ellips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>
              <a:solidFill>
                <a:schemeClr val="tx1"/>
              </a:solidFill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1889EF21-B426-4239-B3E6-F9E60A9C5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771900"/>
            <a:ext cx="1752600" cy="228600"/>
          </a:xfrm>
          <a:prstGeom prst="rightArrow">
            <a:avLst>
              <a:gd name="adj1" fmla="val 50000"/>
              <a:gd name="adj2" fmla="val 19166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F116A"/>
              </a:buClr>
              <a:buSzPct val="120000"/>
              <a:buFont typeface="Wingdings" panose="05000000000000000000" pitchFamily="2" charset="2"/>
              <a:buChar char="§"/>
              <a:defRPr sz="3000" b="1">
                <a:solidFill>
                  <a:srgbClr val="0F116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§"/>
              <a:defRPr sz="2400" b="1">
                <a:solidFill>
                  <a:srgbClr val="0F116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10000"/>
              <a:buFont typeface="Wingdings" panose="05000000000000000000" pitchFamily="2" charset="2"/>
              <a:buChar char="w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>
              <a:solidFill>
                <a:schemeClr val="tx1"/>
              </a:solidFill>
            </a:endParaRPr>
          </a:p>
        </p:txBody>
      </p:sp>
      <p:sp>
        <p:nvSpPr>
          <p:cNvPr id="7" name="Rectangle 6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CC1A25C-4672-49F9-AEC2-C416295DCA4C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371600"/>
            <a:ext cx="5029200" cy="4216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Double membrane</a:t>
            </a:r>
          </a:p>
          <a:p>
            <a:pPr lvl="1"/>
            <a:r>
              <a:rPr lang="en-US" altLang="en-US"/>
              <a:t>outer membrane</a:t>
            </a:r>
          </a:p>
          <a:p>
            <a:pPr lvl="1"/>
            <a:r>
              <a:rPr lang="en-US" altLang="en-US" u="sng">
                <a:solidFill>
                  <a:srgbClr val="CC0000"/>
                </a:solidFill>
              </a:rPr>
              <a:t>inner membrane</a:t>
            </a:r>
            <a:endParaRPr lang="en-US" altLang="en-US"/>
          </a:p>
          <a:p>
            <a:pPr lvl="2"/>
            <a:r>
              <a:rPr lang="en-US" altLang="en-US"/>
              <a:t>highly folded </a:t>
            </a:r>
            <a:r>
              <a:rPr lang="en-US" altLang="en-US" u="sng">
                <a:solidFill>
                  <a:srgbClr val="CC0000"/>
                </a:solidFill>
              </a:rPr>
              <a:t>cristae</a:t>
            </a:r>
          </a:p>
          <a:p>
            <a:pPr lvl="2"/>
            <a:r>
              <a:rPr lang="en-US" altLang="en-US"/>
              <a:t>enzymes &amp; transport proteins</a:t>
            </a:r>
          </a:p>
          <a:p>
            <a:pPr lvl="1"/>
            <a:r>
              <a:rPr lang="en-US" altLang="en-US" u="sng">
                <a:solidFill>
                  <a:srgbClr val="CC0000"/>
                </a:solidFill>
              </a:rPr>
              <a:t>intermembrane space</a:t>
            </a:r>
            <a:r>
              <a:rPr lang="en-US" altLang="en-US"/>
              <a:t> </a:t>
            </a:r>
          </a:p>
          <a:p>
            <a:pPr lvl="2"/>
            <a:r>
              <a:rPr lang="en-US" altLang="en-US"/>
              <a:t>fluid-filled space between membranes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845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634110"/>
            <a:ext cx="7988451" cy="558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0"/>
            <a:ext cx="7649817" cy="4477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71546"/>
            <a:ext cx="8001056" cy="4143404"/>
          </a:xfrm>
        </p:spPr>
        <p:txBody>
          <a:bodyPr>
            <a:norm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US" sz="2400" b="1" u="sng" dirty="0">
                <a:latin typeface="Arial" pitchFamily="34" charset="0"/>
                <a:cs typeface="Arial" pitchFamily="34" charset="0"/>
              </a:rPr>
              <a:t>MECHANISM OF OXIDATIVE PHOSPHORYLATION</a:t>
            </a:r>
            <a:endParaRPr lang="en-IN" sz="2400" b="1" u="sng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3 models have been proposed to explain ATP synthesis during transfer of electrons in ETC. </a:t>
            </a:r>
          </a:p>
          <a:p>
            <a:pPr lvl="1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Chemical coupling</a:t>
            </a:r>
          </a:p>
          <a:p>
            <a:pPr lvl="1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Conformational coupling</a:t>
            </a:r>
          </a:p>
          <a:p>
            <a:pPr lvl="1">
              <a:spcBef>
                <a:spcPts val="1800"/>
              </a:spcBef>
            </a:pPr>
            <a:r>
              <a:rPr lang="en-IN" sz="2400" dirty="0" err="1">
                <a:latin typeface="Arial" pitchFamily="34" charset="0"/>
                <a:cs typeface="Arial" pitchFamily="34" charset="0"/>
              </a:rPr>
              <a:t>Chemiosmotic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357166"/>
            <a:ext cx="8001056" cy="6143668"/>
          </a:xfrm>
        </p:spPr>
        <p:txBody>
          <a:bodyPr>
            <a:normAutofit/>
          </a:bodyPr>
          <a:lstStyle/>
          <a:p>
            <a:pPr algn="ctr">
              <a:spcBef>
                <a:spcPts val="1800"/>
              </a:spcBef>
              <a:buNone/>
            </a:pPr>
            <a:r>
              <a:rPr lang="en-IN" sz="2400" b="1" u="sng" dirty="0">
                <a:latin typeface="Arial" pitchFamily="34" charset="0"/>
                <a:cs typeface="Arial" pitchFamily="34" charset="0"/>
              </a:rPr>
              <a:t>CHEMICAL COUPLING</a:t>
            </a:r>
            <a:r>
              <a:rPr lang="en-IN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[Edward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slater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, 1953]</a:t>
            </a: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According to this hypothesis,</a:t>
            </a:r>
          </a:p>
          <a:p>
            <a:pPr algn="just">
              <a:spcBef>
                <a:spcPts val="1800"/>
              </a:spcBef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800"/>
              </a:spcBef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800"/>
              </a:spcBef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800"/>
              </a:spcBef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800"/>
              </a:spcBef>
            </a:pPr>
            <a:endParaRPr lang="en-IN" sz="24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1800"/>
              </a:spcBef>
            </a:pPr>
            <a:r>
              <a:rPr lang="en-IN" sz="2400" dirty="0">
                <a:latin typeface="Arial" pitchFamily="34" charset="0"/>
                <a:cs typeface="Arial" pitchFamily="34" charset="0"/>
              </a:rPr>
              <a:t>But this hypothesis lacks experimental </a:t>
            </a:r>
            <a:r>
              <a:rPr lang="en-IN" sz="2400" dirty="0" err="1">
                <a:latin typeface="Arial" pitchFamily="34" charset="0"/>
                <a:cs typeface="Arial" pitchFamily="34" charset="0"/>
              </a:rPr>
              <a:t>evidience</a:t>
            </a:r>
            <a:r>
              <a:rPr lang="en-IN" sz="2400" dirty="0">
                <a:latin typeface="Arial" pitchFamily="34" charset="0"/>
                <a:cs typeface="Arial" pitchFamily="34" charset="0"/>
              </a:rPr>
              <a:t>, as no such high energy intermediate has been found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C61D-8AAB-42C5-8D5F-EA6255041858}" type="slidenum">
              <a:rPr lang="en-IN" smtClean="0"/>
              <a:pPr/>
              <a:t>9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14414" y="1592778"/>
          <a:ext cx="6072230" cy="2419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2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 algn="ctr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When electrons are transferred in ETC</a:t>
                      </a:r>
                    </a:p>
                    <a:p>
                      <a:pPr lvl="1" algn="ctr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High energy intermediate formed.</a:t>
                      </a:r>
                    </a:p>
                    <a:p>
                      <a:pPr lvl="1" algn="ctr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Hydrolysis of high energy intermediate  </a:t>
                      </a:r>
                    </a:p>
                    <a:p>
                      <a:pPr lvl="1" algn="ctr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↓</a:t>
                      </a:r>
                    </a:p>
                    <a:p>
                      <a:pPr lvl="1" algn="ctr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IN" sz="2000" dirty="0">
                          <a:latin typeface="Arial" pitchFamily="34" charset="0"/>
                          <a:cs typeface="Arial" pitchFamily="34" charset="0"/>
                        </a:rPr>
                        <a:t>Energy released is utilised for ATP synthesis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23626</TotalTime>
  <Words>1825</Words>
  <Application>Microsoft Office PowerPoint</Application>
  <PresentationFormat>On-screen Show (4:3)</PresentationFormat>
  <Paragraphs>448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Mitochondrial ELECTRON TRANSPORT CHAIN (ETC) Respiratory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Energy changes &amp; site of ATP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OXIDATIVE PHOSPHORYLATION</dc:title>
  <dc:creator>AARUSH</dc:creator>
  <cp:lastModifiedBy>Nepal</cp:lastModifiedBy>
  <cp:revision>262</cp:revision>
  <dcterms:created xsi:type="dcterms:W3CDTF">2014-06-28T04:09:45Z</dcterms:created>
  <dcterms:modified xsi:type="dcterms:W3CDTF">2020-07-22T16:10:49Z</dcterms:modified>
</cp:coreProperties>
</file>